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9" r:id="rId1"/>
    <p:sldMasterId id="2147483801" r:id="rId2"/>
    <p:sldMasterId id="2147483915" r:id="rId3"/>
  </p:sldMasterIdLst>
  <p:notesMasterIdLst>
    <p:notesMasterId r:id="rId28"/>
  </p:notesMasterIdLst>
  <p:sldIdLst>
    <p:sldId id="256" r:id="rId4"/>
    <p:sldId id="257" r:id="rId5"/>
    <p:sldId id="259" r:id="rId6"/>
    <p:sldId id="262" r:id="rId7"/>
    <p:sldId id="268" r:id="rId8"/>
    <p:sldId id="269" r:id="rId9"/>
    <p:sldId id="270" r:id="rId10"/>
    <p:sldId id="271" r:id="rId11"/>
    <p:sldId id="272" r:id="rId12"/>
    <p:sldId id="273" r:id="rId13"/>
    <p:sldId id="265" r:id="rId14"/>
    <p:sldId id="274" r:id="rId15"/>
    <p:sldId id="275" r:id="rId16"/>
    <p:sldId id="276" r:id="rId17"/>
    <p:sldId id="277" r:id="rId18"/>
    <p:sldId id="263" r:id="rId19"/>
    <p:sldId id="281" r:id="rId20"/>
    <p:sldId id="283" r:id="rId21"/>
    <p:sldId id="280" r:id="rId22"/>
    <p:sldId id="284" r:id="rId23"/>
    <p:sldId id="282" r:id="rId24"/>
    <p:sldId id="278" r:id="rId25"/>
    <p:sldId id="264" r:id="rId26"/>
    <p:sldId id="267"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373" autoAdjust="0"/>
    <p:restoredTop sz="94660"/>
  </p:normalViewPr>
  <p:slideViewPr>
    <p:cSldViewPr>
      <p:cViewPr>
        <p:scale>
          <a:sx n="70" d="100"/>
          <a:sy n="70" d="100"/>
        </p:scale>
        <p:origin x="-72" y="-18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16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51A6490E-AFBD-4279-8660-FD691DCEA8C0}" type="datetimeFigureOut">
              <a:rPr lang="en-US"/>
              <a:pPr>
                <a:defRPr/>
              </a:pPr>
              <a:t>12/8/2014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7985AEA-AFDF-4676-A773-D0754847F7C7}" type="slidenum">
              <a:rPr lang="en-US"/>
              <a:pPr>
                <a:defRPr/>
              </a:pPr>
              <a:t>‹#›</a:t>
            </a:fld>
            <a:endParaRPr lang="en-US"/>
          </a:p>
        </p:txBody>
      </p:sp>
    </p:spTree>
    <p:extLst>
      <p:ext uri="{BB962C8B-B14F-4D97-AF65-F5344CB8AC3E}">
        <p14:creationId xmlns:p14="http://schemas.microsoft.com/office/powerpoint/2010/main" val="38789833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7" descr="Background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4"/>
          <p:cNvSpPr txBox="1">
            <a:spLocks noChangeArrowheads="1"/>
          </p:cNvSpPr>
          <p:nvPr/>
        </p:nvSpPr>
        <p:spPr bwMode="auto">
          <a:xfrm>
            <a:off x="4267200" y="6248400"/>
            <a:ext cx="4648200" cy="274638"/>
          </a:xfrm>
          <a:prstGeom prst="rect">
            <a:avLst/>
          </a:prstGeom>
          <a:noFill/>
          <a:ln w="9525">
            <a:noFill/>
            <a:miter lim="800000"/>
            <a:headEnd/>
            <a:tailEnd/>
          </a:ln>
          <a:effectLst/>
        </p:spPr>
        <p:txBody>
          <a:bodyPr>
            <a:spAutoFit/>
          </a:bodyPr>
          <a:lstStyle/>
          <a:p>
            <a:pPr algn="r">
              <a:spcBef>
                <a:spcPct val="50000"/>
              </a:spcBef>
              <a:defRPr/>
            </a:pPr>
            <a:r>
              <a:rPr lang="en-US" sz="1200" b="1">
                <a:solidFill>
                  <a:srgbClr val="FFFFFF"/>
                </a:solidFill>
              </a:rPr>
              <a:t>Albrecht, Albrecht, Albrecht, Zimbelman</a:t>
            </a:r>
          </a:p>
        </p:txBody>
      </p:sp>
      <p:sp>
        <p:nvSpPr>
          <p:cNvPr id="50179" name="Title Placeholder 1"/>
          <p:cNvSpPr>
            <a:spLocks noGrp="1"/>
          </p:cNvSpPr>
          <p:nvPr>
            <p:ph type="ctrTitle"/>
          </p:nvPr>
        </p:nvSpPr>
        <p:spPr>
          <a:xfrm>
            <a:off x="685800" y="2644775"/>
            <a:ext cx="7772400" cy="1470025"/>
          </a:xfrm>
        </p:spPr>
        <p:txBody>
          <a:bodyPr/>
          <a:lstStyle>
            <a:lvl1pPr algn="ctr">
              <a:defRPr/>
            </a:lvl1pPr>
          </a:lstStyle>
          <a:p>
            <a:r>
              <a:rPr lang="en-US"/>
              <a:t>Fraud Examination</a:t>
            </a:r>
            <a:br>
              <a:rPr lang="en-US"/>
            </a:br>
            <a:r>
              <a:rPr lang="en-US"/>
              <a:t>Chapter #</a:t>
            </a:r>
          </a:p>
        </p:txBody>
      </p:sp>
      <p:sp>
        <p:nvSpPr>
          <p:cNvPr id="5" name="Footer Placeholder 5"/>
          <p:cNvSpPr>
            <a:spLocks noGrp="1"/>
          </p:cNvSpPr>
          <p:nvPr>
            <p:ph type="ftr" sz="quarter" idx="10"/>
          </p:nvPr>
        </p:nvSpPr>
        <p:spPr>
          <a:xfrm>
            <a:off x="381000" y="6492875"/>
            <a:ext cx="8305800" cy="365125"/>
          </a:xfrm>
        </p:spPr>
        <p:txBody>
          <a:bodyPr/>
          <a:lstStyle>
            <a:lvl1pPr>
              <a:defRPr smtClean="0"/>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94207406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260376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381000"/>
            <a:ext cx="222885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381000"/>
            <a:ext cx="653415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770951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943239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743670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8433367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574376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223177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2659622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6639540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577853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888423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8697663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5389598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28600"/>
            <a:ext cx="228600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228600"/>
            <a:ext cx="670560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9788411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eaLnBrk="1" latinLnBrk="0" hangingPunct="1"/>
            <a:fld id="{544213AF-26F6-41FA-8D85-E2C5388D6E58}" type="datetimeFigureOut">
              <a:rPr lang="en-US" smtClean="0"/>
              <a:pPr eaLnBrk="1" latinLnBrk="0" hangingPunct="1"/>
              <a:t>12/8/2014</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12/8/2014</a:t>
            </a:fld>
            <a:endParaRPr lang="en-US"/>
          </a:p>
        </p:txBody>
      </p:sp>
      <p:sp>
        <p:nvSpPr>
          <p:cNvPr id="5" name="Footer Placeholder 4"/>
          <p:cNvSpPr>
            <a:spLocks noGrp="1"/>
          </p:cNvSpPr>
          <p:nvPr>
            <p:ph type="ftr" sz="quarter" idx="11"/>
          </p:nvPr>
        </p:nvSpPr>
        <p:spPr/>
        <p:txBody>
          <a:bodyPr/>
          <a:lstStyle>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12/8/2014</a:t>
            </a:fld>
            <a:endParaRPr lang="en-US"/>
          </a:p>
        </p:txBody>
      </p:sp>
      <p:sp>
        <p:nvSpPr>
          <p:cNvPr id="5" name="Footer Placeholder 4"/>
          <p:cNvSpPr>
            <a:spLocks noGrp="1"/>
          </p:cNvSpPr>
          <p:nvPr>
            <p:ph type="ftr" sz="quarter" idx="11"/>
          </p:nvPr>
        </p:nvSpPr>
        <p:spPr/>
        <p:txBody>
          <a:bodyPr/>
          <a:lstStyle>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12/8/2014</a:t>
            </a:fld>
            <a:endParaRPr lang="en-US"/>
          </a:p>
        </p:txBody>
      </p:sp>
      <p:sp>
        <p:nvSpPr>
          <p:cNvPr id="6" name="Footer Placeholder 5"/>
          <p:cNvSpPr>
            <a:spLocks noGrp="1"/>
          </p:cNvSpPr>
          <p:nvPr>
            <p:ph type="ftr" sz="quarter" idx="11"/>
          </p:nvPr>
        </p:nvSpPr>
        <p:spPr/>
        <p:txBody>
          <a:bodyPr/>
          <a:lstStyle>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12/8/2014</a:t>
            </a:fld>
            <a:endParaRPr lang="en-US"/>
          </a:p>
        </p:txBody>
      </p:sp>
      <p:sp>
        <p:nvSpPr>
          <p:cNvPr id="8" name="Footer Placeholder 7"/>
          <p:cNvSpPr>
            <a:spLocks noGrp="1"/>
          </p:cNvSpPr>
          <p:nvPr>
            <p:ph type="ftr" sz="quarter" idx="11"/>
          </p:nvPr>
        </p:nvSpPr>
        <p:spPr/>
        <p:txBody>
          <a:bodyPr/>
          <a:lstStyle>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12/8/2014</a:t>
            </a:fld>
            <a:endParaRPr lang="en-US"/>
          </a:p>
        </p:txBody>
      </p:sp>
      <p:sp>
        <p:nvSpPr>
          <p:cNvPr id="4" name="Footer Placeholder 3"/>
          <p:cNvSpPr>
            <a:spLocks noGrp="1"/>
          </p:cNvSpPr>
          <p:nvPr>
            <p:ph type="ftr" sz="quarter" idx="11"/>
          </p:nvPr>
        </p:nvSpPr>
        <p:spPr/>
        <p:txBody>
          <a:bodyPr/>
          <a:lstStyle>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12/8/2014</a:t>
            </a:fld>
            <a:endParaRPr lang="en-US"/>
          </a:p>
        </p:txBody>
      </p:sp>
      <p:sp>
        <p:nvSpPr>
          <p:cNvPr id="3" name="Footer Placeholder 2"/>
          <p:cNvSpPr>
            <a:spLocks noGrp="1"/>
          </p:cNvSpPr>
          <p:nvPr>
            <p:ph type="ftr" sz="quarter" idx="11"/>
          </p:nvPr>
        </p:nvSpPr>
        <p:spPr/>
        <p:txBody>
          <a:bodyPr/>
          <a:lstStyle>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6201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eaLnBrk="1" latinLnBrk="0" hangingPunct="1"/>
            <a:fld id="{544213AF-26F6-41FA-8D85-E2C5388D6E58}" type="datetimeFigureOut">
              <a:rPr lang="en-US" smtClean="0"/>
              <a:pPr eaLnBrk="1" latinLnBrk="0" hangingPunct="1"/>
              <a:t>12/8/2014</a:t>
            </a:fld>
            <a:endParaRPr lang="en-US"/>
          </a:p>
        </p:txBody>
      </p:sp>
      <p:sp>
        <p:nvSpPr>
          <p:cNvPr id="6" name="Footer Placeholder 5"/>
          <p:cNvSpPr>
            <a:spLocks noGrp="1"/>
          </p:cNvSpPr>
          <p:nvPr>
            <p:ph type="ftr" sz="quarter" idx="11"/>
          </p:nvPr>
        </p:nvSpPr>
        <p:spPr/>
        <p:txBody>
          <a:bodyPr/>
          <a:lstStyle>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eaLnBrk="1" latinLnBrk="0" hangingPunct="1"/>
            <a:fld id="{544213AF-26F6-41FA-8D85-E2C5388D6E58}" type="datetimeFigureOut">
              <a:rPr lang="en-US" smtClean="0"/>
              <a:pPr eaLnBrk="1" latinLnBrk="0" hangingPunct="1"/>
              <a:t>12/8/2014</a:t>
            </a:fld>
            <a:endParaRPr lang="en-US">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12/8/2014</a:t>
            </a:fld>
            <a:endParaRPr lang="en-US"/>
          </a:p>
        </p:txBody>
      </p:sp>
      <p:sp>
        <p:nvSpPr>
          <p:cNvPr id="5" name="Footer Placeholder 4"/>
          <p:cNvSpPr>
            <a:spLocks noGrp="1"/>
          </p:cNvSpPr>
          <p:nvPr>
            <p:ph type="ftr" sz="quarter" idx="11"/>
          </p:nvPr>
        </p:nvSpPr>
        <p:spPr/>
        <p:txBody>
          <a:bodyPr/>
          <a:lstStyle>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12/8/2014</a:t>
            </a:fld>
            <a:endParaRPr lang="en-US"/>
          </a:p>
        </p:txBody>
      </p:sp>
      <p:sp>
        <p:nvSpPr>
          <p:cNvPr id="5" name="Footer Placeholder 4"/>
          <p:cNvSpPr>
            <a:spLocks noGrp="1"/>
          </p:cNvSpPr>
          <p:nvPr>
            <p:ph type="ftr" sz="quarter" idx="11"/>
          </p:nvPr>
        </p:nvSpPr>
        <p:spPr/>
        <p:txBody>
          <a:bodyPr/>
          <a:lstStyle>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50179" name="Title Placeholder 1"/>
          <p:cNvSpPr>
            <a:spLocks noGrp="1"/>
          </p:cNvSpPr>
          <p:nvPr>
            <p:ph type="ctrTitle"/>
          </p:nvPr>
        </p:nvSpPr>
        <p:spPr>
          <a:xfrm>
            <a:off x="685800" y="2644775"/>
            <a:ext cx="7772400" cy="1470025"/>
          </a:xfrm>
        </p:spPr>
        <p:txBody>
          <a:bodyPr/>
          <a:lstStyle>
            <a:lvl1pPr algn="ctr">
              <a:defRPr/>
            </a:lvl1pPr>
          </a:lstStyle>
          <a:p>
            <a:r>
              <a:rPr lang="en-US"/>
              <a:t>Fraud Examination</a:t>
            </a:r>
            <a:br>
              <a:rPr lang="en-US"/>
            </a:br>
            <a:r>
              <a:rPr lang="en-US"/>
              <a:t>Chapter #</a:t>
            </a:r>
          </a:p>
        </p:txBody>
      </p:sp>
      <p:sp>
        <p:nvSpPr>
          <p:cNvPr id="5" name="Footer Placeholder 5"/>
          <p:cNvSpPr>
            <a:spLocks noGrp="1"/>
          </p:cNvSpPr>
          <p:nvPr>
            <p:ph type="ftr" sz="quarter" idx="10"/>
          </p:nvPr>
        </p:nvSpPr>
        <p:spPr>
          <a:xfrm>
            <a:off x="381000" y="6492875"/>
            <a:ext cx="8305800" cy="365125"/>
          </a:xfrm>
        </p:spPr>
        <p:txBody>
          <a:bodyPr/>
          <a:lstStyle>
            <a:lvl1pPr>
              <a:defRPr smtClean="0"/>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942074066"/>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600200"/>
            <a:ext cx="41529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1529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94084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704836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554315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330120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292976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333092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026" name="Picture 2" descr="Background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228600" y="457200"/>
            <a:ext cx="8686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381000" y="1600200"/>
            <a:ext cx="84582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9157" name="Text Box 5"/>
          <p:cNvSpPr txBox="1">
            <a:spLocks noChangeArrowheads="1"/>
          </p:cNvSpPr>
          <p:nvPr/>
        </p:nvSpPr>
        <p:spPr bwMode="auto">
          <a:xfrm>
            <a:off x="4038600" y="6202363"/>
            <a:ext cx="4648200" cy="274637"/>
          </a:xfrm>
          <a:prstGeom prst="rect">
            <a:avLst/>
          </a:prstGeom>
          <a:noFill/>
          <a:ln w="9525">
            <a:noFill/>
            <a:miter lim="800000"/>
            <a:headEnd/>
            <a:tailEnd/>
          </a:ln>
          <a:effectLst/>
        </p:spPr>
        <p:txBody>
          <a:bodyPr>
            <a:spAutoFit/>
          </a:bodyPr>
          <a:lstStyle/>
          <a:p>
            <a:pPr algn="r">
              <a:spcBef>
                <a:spcPct val="50000"/>
              </a:spcBef>
              <a:defRPr/>
            </a:pPr>
            <a:r>
              <a:rPr lang="en-US" sz="1200" b="1"/>
              <a:t>Albrecht, Albrecht, Albrecht, Zimbelman</a:t>
            </a:r>
          </a:p>
        </p:txBody>
      </p:sp>
      <p:sp>
        <p:nvSpPr>
          <p:cNvPr id="7" name="Footer Placeholder 5"/>
          <p:cNvSpPr>
            <a:spLocks noGrp="1"/>
          </p:cNvSpPr>
          <p:nvPr>
            <p:ph type="ftr" sz="quarter" idx="3"/>
          </p:nvPr>
        </p:nvSpPr>
        <p:spPr>
          <a:xfrm>
            <a:off x="381000" y="6553200"/>
            <a:ext cx="8305800" cy="365125"/>
          </a:xfrm>
          <a:prstGeom prst="rect">
            <a:avLst/>
          </a:prstGeom>
        </p:spPr>
        <p:txBody>
          <a:bodyPr vert="horz" wrap="square" lIns="91440" tIns="45720" rIns="91440" bIns="45720" numCol="1" anchor="t" anchorCtr="0" compatLnSpc="1">
            <a:prstTxWarp prst="textNoShape">
              <a:avLst/>
            </a:prstTxWarp>
          </a:bodyPr>
          <a:lstStyle>
            <a:lvl1pPr>
              <a:defRPr sz="1000" smtClean="0">
                <a:solidFill>
                  <a:srgbClr val="FFFFFF"/>
                </a:solidFill>
                <a:latin typeface="Calibri" pitchFamily="34" charset="0"/>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cSld>
  <p:clrMap bg1="lt1" tx1="dk1" bg2="lt2" tx2="dk2" accent1="accent1" accent2="accent2" accent3="accent3" accent4="accent4" accent5="accent5" accent6="accent6" hlink="hlink" folHlink="folHlink"/>
  <p:sldLayoutIdLst>
    <p:sldLayoutId id="2147483914" r:id="rId1"/>
    <p:sldLayoutId id="2147483893" r:id="rId2"/>
    <p:sldLayoutId id="2147483894" r:id="rId3"/>
    <p:sldLayoutId id="2147483895" r:id="rId4"/>
    <p:sldLayoutId id="2147483896" r:id="rId5"/>
    <p:sldLayoutId id="2147483897" r:id="rId6"/>
    <p:sldLayoutId id="2147483898" r:id="rId7"/>
    <p:sldLayoutId id="2147483899" r:id="rId8"/>
    <p:sldLayoutId id="2147483900" r:id="rId9"/>
    <p:sldLayoutId id="2147483901" r:id="rId10"/>
    <p:sldLayoutId id="2147483902" r:id="rId11"/>
  </p:sldLayoutIdLst>
  <p:hf hdr="0" dt="0"/>
  <p:txStyles>
    <p:titleStyle>
      <a:lvl1pPr algn="l" rtl="0" eaLnBrk="0" fontAlgn="base" hangingPunct="0">
        <a:spcBef>
          <a:spcPct val="0"/>
        </a:spcBef>
        <a:spcAft>
          <a:spcPct val="0"/>
        </a:spcAft>
        <a:defRPr sz="4000" b="1">
          <a:solidFill>
            <a:schemeClr val="bg1"/>
          </a:solidFill>
          <a:latin typeface="+mj-lt"/>
          <a:ea typeface="+mj-ea"/>
          <a:cs typeface="+mj-cs"/>
        </a:defRPr>
      </a:lvl1pPr>
      <a:lvl2pPr algn="l" rtl="0" eaLnBrk="0" fontAlgn="base" hangingPunct="0">
        <a:spcBef>
          <a:spcPct val="0"/>
        </a:spcBef>
        <a:spcAft>
          <a:spcPct val="0"/>
        </a:spcAft>
        <a:defRPr sz="4000" b="1">
          <a:solidFill>
            <a:schemeClr val="bg1"/>
          </a:solidFill>
          <a:latin typeface="Courier" pitchFamily="49" charset="0"/>
        </a:defRPr>
      </a:lvl2pPr>
      <a:lvl3pPr algn="l" rtl="0" eaLnBrk="0" fontAlgn="base" hangingPunct="0">
        <a:spcBef>
          <a:spcPct val="0"/>
        </a:spcBef>
        <a:spcAft>
          <a:spcPct val="0"/>
        </a:spcAft>
        <a:defRPr sz="4000" b="1">
          <a:solidFill>
            <a:schemeClr val="bg1"/>
          </a:solidFill>
          <a:latin typeface="Courier" pitchFamily="49" charset="0"/>
        </a:defRPr>
      </a:lvl3pPr>
      <a:lvl4pPr algn="l" rtl="0" eaLnBrk="0" fontAlgn="base" hangingPunct="0">
        <a:spcBef>
          <a:spcPct val="0"/>
        </a:spcBef>
        <a:spcAft>
          <a:spcPct val="0"/>
        </a:spcAft>
        <a:defRPr sz="4000" b="1">
          <a:solidFill>
            <a:schemeClr val="bg1"/>
          </a:solidFill>
          <a:latin typeface="Courier" pitchFamily="49" charset="0"/>
        </a:defRPr>
      </a:lvl4pPr>
      <a:lvl5pPr algn="l" rtl="0" eaLnBrk="0" fontAlgn="base" hangingPunct="0">
        <a:spcBef>
          <a:spcPct val="0"/>
        </a:spcBef>
        <a:spcAft>
          <a:spcPct val="0"/>
        </a:spcAft>
        <a:defRPr sz="4000" b="1">
          <a:solidFill>
            <a:schemeClr val="bg1"/>
          </a:solidFill>
          <a:latin typeface="Courier" pitchFamily="49" charset="0"/>
        </a:defRPr>
      </a:lvl5pPr>
      <a:lvl6pPr marL="457200" algn="l" rtl="0" eaLnBrk="0" fontAlgn="base" hangingPunct="0">
        <a:spcBef>
          <a:spcPct val="0"/>
        </a:spcBef>
        <a:spcAft>
          <a:spcPct val="0"/>
        </a:spcAft>
        <a:defRPr sz="4000" b="1">
          <a:solidFill>
            <a:schemeClr val="bg1"/>
          </a:solidFill>
          <a:latin typeface="Courier" pitchFamily="49" charset="0"/>
        </a:defRPr>
      </a:lvl6pPr>
      <a:lvl7pPr marL="914400" algn="l" rtl="0" eaLnBrk="0" fontAlgn="base" hangingPunct="0">
        <a:spcBef>
          <a:spcPct val="0"/>
        </a:spcBef>
        <a:spcAft>
          <a:spcPct val="0"/>
        </a:spcAft>
        <a:defRPr sz="4000" b="1">
          <a:solidFill>
            <a:schemeClr val="bg1"/>
          </a:solidFill>
          <a:latin typeface="Courier" pitchFamily="49" charset="0"/>
        </a:defRPr>
      </a:lvl7pPr>
      <a:lvl8pPr marL="1371600" algn="l" rtl="0" eaLnBrk="0" fontAlgn="base" hangingPunct="0">
        <a:spcBef>
          <a:spcPct val="0"/>
        </a:spcBef>
        <a:spcAft>
          <a:spcPct val="0"/>
        </a:spcAft>
        <a:defRPr sz="4000" b="1">
          <a:solidFill>
            <a:schemeClr val="bg1"/>
          </a:solidFill>
          <a:latin typeface="Courier" pitchFamily="49" charset="0"/>
        </a:defRPr>
      </a:lvl8pPr>
      <a:lvl9pPr marL="1828800" algn="l" rtl="0" eaLnBrk="0" fontAlgn="base" hangingPunct="0">
        <a:spcBef>
          <a:spcPct val="0"/>
        </a:spcBef>
        <a:spcAft>
          <a:spcPct val="0"/>
        </a:spcAft>
        <a:defRPr sz="4000" b="1">
          <a:solidFill>
            <a:schemeClr val="bg1"/>
          </a:solidFill>
          <a:latin typeface="Courier" pitchFamily="49" charset="0"/>
        </a:defRPr>
      </a:lvl9pPr>
    </p:titleStyle>
    <p:bodyStyle>
      <a:lvl1pPr marL="342900" indent="-342900" algn="l" rtl="0" eaLnBrk="0" fontAlgn="base" hangingPunct="0">
        <a:spcBef>
          <a:spcPct val="20000"/>
        </a:spcBef>
        <a:spcAft>
          <a:spcPct val="0"/>
        </a:spcAft>
        <a:buFont typeface="Wingdings" pitchFamily="2" charset="2"/>
        <a:buChar char="q"/>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0"/>
        </a:spcAft>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Font typeface="Wingdings" pitchFamily="2" charset="2"/>
        <a:buChar char="§"/>
        <a:defRPr>
          <a:solidFill>
            <a:schemeClr val="tx1"/>
          </a:solidFill>
          <a:latin typeface="+mn-lt"/>
        </a:defRPr>
      </a:lvl5pPr>
      <a:lvl6pPr marL="2514600" indent="-228600" algn="l" rtl="0" eaLnBrk="0" fontAlgn="base" hangingPunct="0">
        <a:spcBef>
          <a:spcPct val="20000"/>
        </a:spcBef>
        <a:spcAft>
          <a:spcPct val="0"/>
        </a:spcAft>
        <a:buFont typeface="Wingdings" pitchFamily="2" charset="2"/>
        <a:buChar char="§"/>
        <a:defRPr>
          <a:solidFill>
            <a:schemeClr val="tx1"/>
          </a:solidFill>
          <a:latin typeface="+mn-lt"/>
        </a:defRPr>
      </a:lvl6pPr>
      <a:lvl7pPr marL="2971800" indent="-228600" algn="l" rtl="0" eaLnBrk="0" fontAlgn="base" hangingPunct="0">
        <a:spcBef>
          <a:spcPct val="20000"/>
        </a:spcBef>
        <a:spcAft>
          <a:spcPct val="0"/>
        </a:spcAft>
        <a:buFont typeface="Wingdings" pitchFamily="2" charset="2"/>
        <a:buChar char="§"/>
        <a:defRPr>
          <a:solidFill>
            <a:schemeClr val="tx1"/>
          </a:solidFill>
          <a:latin typeface="+mn-lt"/>
        </a:defRPr>
      </a:lvl7pPr>
      <a:lvl8pPr marL="3429000" indent="-228600" algn="l" rtl="0" eaLnBrk="0" fontAlgn="base" hangingPunct="0">
        <a:spcBef>
          <a:spcPct val="20000"/>
        </a:spcBef>
        <a:spcAft>
          <a:spcPct val="0"/>
        </a:spcAft>
        <a:buFont typeface="Wingdings" pitchFamily="2" charset="2"/>
        <a:buChar char="§"/>
        <a:defRPr>
          <a:solidFill>
            <a:schemeClr val="tx1"/>
          </a:solidFill>
          <a:latin typeface="+mn-lt"/>
        </a:defRPr>
      </a:lvl8pPr>
      <a:lvl9pPr marL="3886200" indent="-228600" algn="l" rtl="0" eaLnBrk="0" fontAlgn="base" hangingPunct="0">
        <a:spcBef>
          <a:spcPct val="20000"/>
        </a:spcBef>
        <a:spcAft>
          <a:spcPct val="0"/>
        </a:spcAft>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Background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title"/>
          </p:nvPr>
        </p:nvSpPr>
        <p:spPr bwMode="auto">
          <a:xfrm>
            <a:off x="228600" y="152400"/>
            <a:ext cx="8915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2" name="Rectangle 4"/>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 name="Footer Placeholder 5"/>
          <p:cNvSpPr>
            <a:spLocks noGrp="1"/>
          </p:cNvSpPr>
          <p:nvPr>
            <p:ph type="ftr" sz="quarter" idx="3"/>
          </p:nvPr>
        </p:nvSpPr>
        <p:spPr>
          <a:xfrm>
            <a:off x="381000" y="6492875"/>
            <a:ext cx="8305800" cy="365125"/>
          </a:xfrm>
          <a:prstGeom prst="rect">
            <a:avLst/>
          </a:prstGeom>
        </p:spPr>
        <p:txBody>
          <a:bodyPr vert="horz" wrap="square" lIns="91440" tIns="45720" rIns="91440" bIns="45720" numCol="1" anchor="t" anchorCtr="0" compatLnSpc="1">
            <a:prstTxWarp prst="textNoShape">
              <a:avLst/>
            </a:prstTxWarp>
          </a:bodyPr>
          <a:lstStyle>
            <a:lvl1pPr>
              <a:defRPr sz="1000" smtClean="0">
                <a:solidFill>
                  <a:srgbClr val="FFFFFF"/>
                </a:solidFill>
                <a:latin typeface="Calibri" pitchFamily="34" charset="0"/>
              </a:defRPr>
            </a:lvl1pPr>
          </a:lstStyle>
          <a:p>
            <a:pPr>
              <a:defRPr/>
            </a:pPr>
            <a:r>
              <a:rPr lang="en-US"/>
              <a:t>© 2011 Cengage Learning. All Rights Reserved. May not be copied, scanned, or duplicated, in whole or in part, except for use as permitted in a license distributed with a certain product or service or otherwise on a password-protected website for classroom use.</a:t>
            </a:r>
          </a:p>
        </p:txBody>
      </p:sp>
    </p:spTree>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Lst>
  <p:hf sldNum="0" hdr="0" dt="0"/>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Courier" pitchFamily="49" charset="0"/>
        </a:defRPr>
      </a:lvl2pPr>
      <a:lvl3pPr algn="l" rtl="0" eaLnBrk="0" fontAlgn="base" hangingPunct="0">
        <a:spcBef>
          <a:spcPct val="0"/>
        </a:spcBef>
        <a:spcAft>
          <a:spcPct val="0"/>
        </a:spcAft>
        <a:defRPr sz="4000" b="1">
          <a:solidFill>
            <a:schemeClr val="tx2"/>
          </a:solidFill>
          <a:latin typeface="Courier" pitchFamily="49" charset="0"/>
        </a:defRPr>
      </a:lvl3pPr>
      <a:lvl4pPr algn="l" rtl="0" eaLnBrk="0" fontAlgn="base" hangingPunct="0">
        <a:spcBef>
          <a:spcPct val="0"/>
        </a:spcBef>
        <a:spcAft>
          <a:spcPct val="0"/>
        </a:spcAft>
        <a:defRPr sz="4000" b="1">
          <a:solidFill>
            <a:schemeClr val="tx2"/>
          </a:solidFill>
          <a:latin typeface="Courier" pitchFamily="49" charset="0"/>
        </a:defRPr>
      </a:lvl4pPr>
      <a:lvl5pPr algn="l" rtl="0" eaLnBrk="0" fontAlgn="base" hangingPunct="0">
        <a:spcBef>
          <a:spcPct val="0"/>
        </a:spcBef>
        <a:spcAft>
          <a:spcPct val="0"/>
        </a:spcAft>
        <a:defRPr sz="4000" b="1">
          <a:solidFill>
            <a:schemeClr val="tx2"/>
          </a:solidFill>
          <a:latin typeface="Courier" pitchFamily="49" charset="0"/>
        </a:defRPr>
      </a:lvl5pPr>
      <a:lvl6pPr marL="457200" algn="l" rtl="0" fontAlgn="base">
        <a:spcBef>
          <a:spcPct val="0"/>
        </a:spcBef>
        <a:spcAft>
          <a:spcPct val="0"/>
        </a:spcAft>
        <a:defRPr sz="4000" b="1">
          <a:solidFill>
            <a:schemeClr val="tx2"/>
          </a:solidFill>
          <a:latin typeface="Courier" pitchFamily="49" charset="0"/>
        </a:defRPr>
      </a:lvl6pPr>
      <a:lvl7pPr marL="914400" algn="l" rtl="0" fontAlgn="base">
        <a:spcBef>
          <a:spcPct val="0"/>
        </a:spcBef>
        <a:spcAft>
          <a:spcPct val="0"/>
        </a:spcAft>
        <a:defRPr sz="4000" b="1">
          <a:solidFill>
            <a:schemeClr val="tx2"/>
          </a:solidFill>
          <a:latin typeface="Courier" pitchFamily="49" charset="0"/>
        </a:defRPr>
      </a:lvl7pPr>
      <a:lvl8pPr marL="1371600" algn="l" rtl="0" fontAlgn="base">
        <a:spcBef>
          <a:spcPct val="0"/>
        </a:spcBef>
        <a:spcAft>
          <a:spcPct val="0"/>
        </a:spcAft>
        <a:defRPr sz="4000" b="1">
          <a:solidFill>
            <a:schemeClr val="tx2"/>
          </a:solidFill>
          <a:latin typeface="Courier" pitchFamily="49" charset="0"/>
        </a:defRPr>
      </a:lvl8pPr>
      <a:lvl9pPr marL="1828800" algn="l" rtl="0" fontAlgn="base">
        <a:spcBef>
          <a:spcPct val="0"/>
        </a:spcBef>
        <a:spcAft>
          <a:spcPct val="0"/>
        </a:spcAft>
        <a:defRPr sz="4000" b="1">
          <a:solidFill>
            <a:schemeClr val="tx2"/>
          </a:solidFill>
          <a:latin typeface="Courier" pitchFamily="49"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12/8/2014</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 2011 Cengage Learning. All Rights Reserved. May not be copied, scanned, or duplicated, in whole or in part, except for use as permitted in a license distributed with a certain product or service or otherwise on a password-protected website for classroom use.</a:t>
            </a: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Lst>
  <p:hf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6"/>
          <p:cNvSpPr>
            <a:spLocks noGrp="1" noChangeArrowheads="1"/>
          </p:cNvSpPr>
          <p:nvPr>
            <p:ph type="subTitle" idx="1"/>
          </p:nvPr>
        </p:nvSpPr>
        <p:spPr>
          <a:noFill/>
        </p:spPr>
        <p:txBody>
          <a:bodyPr/>
          <a:lstStyle/>
          <a:p>
            <a:pPr marL="0" indent="0" algn="ctr">
              <a:buFont typeface="Wingdings" pitchFamily="2" charset="2"/>
              <a:buNone/>
            </a:pPr>
            <a:r>
              <a:rPr lang="en-US" altLang="en-US" smtClean="0"/>
              <a:t>Chapter 13: Liability, Asset, and </a:t>
            </a:r>
          </a:p>
          <a:p>
            <a:pPr marL="0" indent="0" algn="ctr">
              <a:buFont typeface="Wingdings" pitchFamily="2" charset="2"/>
              <a:buNone/>
            </a:pPr>
            <a:r>
              <a:rPr lang="en-US" altLang="en-US" smtClean="0"/>
              <a:t>Inadequate Disclosure Frauds</a:t>
            </a:r>
          </a:p>
          <a:p>
            <a:pPr marL="0" indent="0" algn="ctr">
              <a:buFont typeface="Wingdings" pitchFamily="2" charset="2"/>
              <a:buNone/>
            </a:pPr>
            <a:endParaRPr lang="en-US" altLang="en-US" smtClean="0"/>
          </a:p>
        </p:txBody>
      </p:sp>
      <p:sp>
        <p:nvSpPr>
          <p:cNvPr id="6" name="Footer Placeholder 5"/>
          <p:cNvSpPr txBox="1">
            <a:spLocks/>
          </p:cNvSpPr>
          <p:nvPr/>
        </p:nvSpPr>
        <p:spPr>
          <a:xfrm>
            <a:off x="228600" y="6210300"/>
            <a:ext cx="87630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solidFill>
                  <a:schemeClr val="bg1"/>
                </a:solidFill>
              </a:rPr>
              <a:t>© 2016 Cengage Learning. All Rights Reserved. May not be scanned, copied or duplicated, or posted to a publicly accessible website in whole or in part.</a:t>
            </a:r>
            <a:endParaRPr lang="en-US" altLang="en-US" sz="8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14340" name="Content Placeholder 2"/>
          <p:cNvSpPr>
            <a:spLocks noGrp="1"/>
          </p:cNvSpPr>
          <p:nvPr>
            <p:ph idx="4294967295"/>
          </p:nvPr>
        </p:nvSpPr>
        <p:spPr>
          <a:xfrm>
            <a:off x="304800" y="1524000"/>
            <a:ext cx="8458200" cy="4953000"/>
          </a:xfrm>
        </p:spPr>
        <p:txBody>
          <a:bodyPr/>
          <a:lstStyle/>
          <a:p>
            <a:pPr>
              <a:buFont typeface="Wingdings" pitchFamily="2" charset="2"/>
              <a:buNone/>
            </a:pPr>
            <a:r>
              <a:rPr lang="en-US" altLang="en-US" b="1" dirty="0" smtClean="0"/>
              <a:t>Omission of Contingent Liabilities</a:t>
            </a:r>
          </a:p>
          <a:p>
            <a:pPr>
              <a:buFont typeface="Wingdings" pitchFamily="2" charset="2"/>
              <a:buNone/>
            </a:pPr>
            <a:endParaRPr lang="en-US" altLang="en-US" sz="1000" b="1" dirty="0" smtClean="0"/>
          </a:p>
          <a:p>
            <a:r>
              <a:rPr lang="en-US" altLang="en-US" sz="2400" dirty="0" smtClean="0"/>
              <a:t>If likelihood of loss is reasonably possible, the contingent liability should be disclosed in the footnotes to the financial statements. </a:t>
            </a:r>
          </a:p>
          <a:p>
            <a:endParaRPr lang="en-US" altLang="en-US" sz="1000" dirty="0" smtClean="0"/>
          </a:p>
          <a:p>
            <a:r>
              <a:rPr lang="en-US" altLang="en-US" sz="2400" dirty="0" smtClean="0"/>
              <a:t>Contingent liabilities can be used to fraudulently misstate financial statements by underestimating the probability of occurrence and not recording or disclosing contingent liabilities in the financial statements.</a:t>
            </a:r>
          </a:p>
        </p:txBody>
      </p:sp>
      <p:sp>
        <p:nvSpPr>
          <p:cNvPr id="5" name="Footer Placeholder 5"/>
          <p:cNvSpPr txBox="1">
            <a:spLocks/>
          </p:cNvSpPr>
          <p:nvPr/>
        </p:nvSpPr>
        <p:spPr>
          <a:xfrm>
            <a:off x="304800" y="6210300"/>
            <a:ext cx="86106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
        <p:nvSpPr>
          <p:cNvPr id="6" name="Rectangle 7"/>
          <p:cNvSpPr txBox="1">
            <a:spLocks/>
          </p:cNvSpPr>
          <p:nvPr/>
        </p:nvSpPr>
        <p:spPr>
          <a:xfrm>
            <a:off x="457200" y="274638"/>
            <a:ext cx="8229600" cy="1143000"/>
          </a:xfrm>
          <a:prstGeom prst="rect">
            <a:avLst/>
          </a:prstGeom>
        </p:spPr>
        <p:txBody>
          <a:bodyPr>
            <a:normAutofit fontScale="900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Understatement of Liabilities Fraud (slide 7 of 12)</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15364" name="Rectangle 10"/>
          <p:cNvSpPr>
            <a:spLocks noGrp="1"/>
          </p:cNvSpPr>
          <p:nvPr>
            <p:ph type="body" sz="half" idx="4294967295"/>
          </p:nvPr>
        </p:nvSpPr>
        <p:spPr>
          <a:xfrm>
            <a:off x="457200" y="1600200"/>
            <a:ext cx="7772400" cy="4953000"/>
          </a:xfrm>
        </p:spPr>
        <p:txBody>
          <a:bodyPr>
            <a:normAutofit/>
          </a:bodyPr>
          <a:lstStyle/>
          <a:p>
            <a:r>
              <a:rPr lang="en-US" altLang="en-US" sz="2800" dirty="0" smtClean="0"/>
              <a:t>Ways to detect understatement of liabilities</a:t>
            </a:r>
          </a:p>
          <a:p>
            <a:endParaRPr lang="en-US" altLang="en-US" sz="2800" dirty="0" smtClean="0"/>
          </a:p>
          <a:p>
            <a:r>
              <a:rPr lang="en-US" altLang="en-US" sz="2800" dirty="0" smtClean="0"/>
              <a:t>Analytical symptoms</a:t>
            </a:r>
          </a:p>
          <a:p>
            <a:endParaRPr lang="en-US" altLang="en-US" sz="2800" dirty="0" smtClean="0"/>
          </a:p>
          <a:p>
            <a:r>
              <a:rPr lang="en-US" altLang="en-US" sz="2800" dirty="0" smtClean="0"/>
              <a:t>Accounting or documentary symptoms</a:t>
            </a:r>
          </a:p>
        </p:txBody>
      </p:sp>
      <p:sp>
        <p:nvSpPr>
          <p:cNvPr id="6" name="Footer Placeholder 5"/>
          <p:cNvSpPr txBox="1">
            <a:spLocks/>
          </p:cNvSpPr>
          <p:nvPr/>
        </p:nvSpPr>
        <p:spPr>
          <a:xfrm>
            <a:off x="228600" y="6210300"/>
            <a:ext cx="86106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
        <p:nvSpPr>
          <p:cNvPr id="7" name="Rectangle 7"/>
          <p:cNvSpPr txBox="1">
            <a:spLocks/>
          </p:cNvSpPr>
          <p:nvPr/>
        </p:nvSpPr>
        <p:spPr>
          <a:xfrm>
            <a:off x="457200" y="274638"/>
            <a:ext cx="8229600" cy="1143000"/>
          </a:xfrm>
          <a:prstGeom prst="rect">
            <a:avLst/>
          </a:prstGeom>
        </p:spPr>
        <p:txBody>
          <a:bodyPr>
            <a:normAutofit fontScale="900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Understatement of Liabilities Fraud (slide 8 of 12)</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16391" name="Rectangle 7"/>
          <p:cNvSpPr>
            <a:spLocks noGrp="1"/>
          </p:cNvSpPr>
          <p:nvPr>
            <p:ph type="body" idx="4294967295"/>
          </p:nvPr>
        </p:nvSpPr>
        <p:spPr>
          <a:xfrm>
            <a:off x="304800" y="1524000"/>
            <a:ext cx="8458200" cy="4953000"/>
          </a:xfrm>
        </p:spPr>
        <p:txBody>
          <a:bodyPr/>
          <a:lstStyle/>
          <a:p>
            <a:pPr>
              <a:buFont typeface="Wingdings" pitchFamily="2" charset="2"/>
              <a:buNone/>
            </a:pPr>
            <a:r>
              <a:rPr lang="en-US" altLang="en-US" b="1" dirty="0" smtClean="0"/>
              <a:t>Analytical Symptoms</a:t>
            </a:r>
          </a:p>
          <a:p>
            <a:r>
              <a:rPr lang="en-US" altLang="en-US" dirty="0" smtClean="0"/>
              <a:t>Accounts Payable:</a:t>
            </a:r>
          </a:p>
          <a:p>
            <a:pPr lvl="1"/>
            <a:r>
              <a:rPr lang="en-US" altLang="en-US" dirty="0" smtClean="0"/>
              <a:t>Balances appear too low</a:t>
            </a:r>
          </a:p>
          <a:p>
            <a:pPr lvl="1"/>
            <a:r>
              <a:rPr lang="en-US" altLang="en-US" dirty="0" smtClean="0"/>
              <a:t>Purchase or cost of goods sold numbers are low</a:t>
            </a:r>
          </a:p>
          <a:p>
            <a:pPr lvl="1"/>
            <a:r>
              <a:rPr lang="en-US" altLang="en-US" dirty="0" smtClean="0"/>
              <a:t>Purchase returns or discounts numbers are high</a:t>
            </a:r>
          </a:p>
          <a:p>
            <a:pPr lvl="1"/>
            <a:endParaRPr lang="en-US" altLang="en-US" dirty="0" smtClean="0"/>
          </a:p>
          <a:p>
            <a:r>
              <a:rPr lang="en-US" altLang="en-US" dirty="0" smtClean="0"/>
              <a:t>Unearned Revenue:</a:t>
            </a:r>
          </a:p>
          <a:p>
            <a:pPr lvl="1"/>
            <a:r>
              <a:rPr lang="en-US" altLang="en-US" dirty="0" smtClean="0"/>
              <a:t>Payables or other accrued liabilities are low</a:t>
            </a:r>
          </a:p>
          <a:p>
            <a:pPr lvl="1"/>
            <a:r>
              <a:rPr lang="en-US" altLang="en-US" dirty="0" smtClean="0"/>
              <a:t>Income that is “too smooth”</a:t>
            </a:r>
          </a:p>
          <a:p>
            <a:endParaRPr lang="en-US" altLang="en-US" dirty="0" smtClean="0"/>
          </a:p>
        </p:txBody>
      </p:sp>
      <p:sp>
        <p:nvSpPr>
          <p:cNvPr id="5" name="Footer Placeholder 5"/>
          <p:cNvSpPr txBox="1">
            <a:spLocks/>
          </p:cNvSpPr>
          <p:nvPr/>
        </p:nvSpPr>
        <p:spPr>
          <a:xfrm>
            <a:off x="228600" y="6210300"/>
            <a:ext cx="86868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
        <p:nvSpPr>
          <p:cNvPr id="6" name="Rectangle 7"/>
          <p:cNvSpPr txBox="1">
            <a:spLocks/>
          </p:cNvSpPr>
          <p:nvPr/>
        </p:nvSpPr>
        <p:spPr>
          <a:xfrm>
            <a:off x="457200" y="274638"/>
            <a:ext cx="8229600" cy="1143000"/>
          </a:xfrm>
          <a:prstGeom prst="rect">
            <a:avLst/>
          </a:prstGeom>
        </p:spPr>
        <p:txBody>
          <a:bodyPr>
            <a:normAutofit fontScale="900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Understatement of Liabilities Fraud (slide 9 of 12)</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7"/>
          <p:cNvSpPr>
            <a:spLocks noGrp="1"/>
          </p:cNvSpPr>
          <p:nvPr>
            <p:ph idx="1"/>
          </p:nvPr>
        </p:nvSpPr>
        <p:spPr/>
        <p:txBody>
          <a:bodyPr/>
          <a:lstStyle/>
          <a:p>
            <a:pPr>
              <a:buFont typeface="Wingdings" pitchFamily="2" charset="2"/>
              <a:buNone/>
            </a:pPr>
            <a:r>
              <a:rPr lang="en-US" altLang="en-US" b="1" dirty="0" smtClean="0"/>
              <a:t>Analytical Symptoms</a:t>
            </a:r>
          </a:p>
          <a:p>
            <a:r>
              <a:rPr lang="en-US" altLang="en-US" dirty="0" smtClean="0"/>
              <a:t>Recognition of Unearned Revenues:</a:t>
            </a:r>
          </a:p>
          <a:p>
            <a:pPr lvl="1"/>
            <a:r>
              <a:rPr lang="en-US" altLang="en-US" dirty="0" smtClean="0"/>
              <a:t>Unearned liability balances appear too low and revenue accounts appear too high</a:t>
            </a:r>
          </a:p>
          <a:p>
            <a:r>
              <a:rPr lang="en-US" altLang="en-US" dirty="0" smtClean="0"/>
              <a:t>Under- or </a:t>
            </a:r>
            <a:r>
              <a:rPr lang="en-US" altLang="en-US" dirty="0" err="1" smtClean="0"/>
              <a:t>nonrecording</a:t>
            </a:r>
            <a:r>
              <a:rPr lang="en-US" altLang="en-US" dirty="0" smtClean="0"/>
              <a:t> of service warranties:</a:t>
            </a:r>
          </a:p>
          <a:p>
            <a:pPr lvl="1"/>
            <a:r>
              <a:rPr lang="en-US" altLang="en-US" dirty="0" smtClean="0"/>
              <a:t>Balances in warranty, repurchases, or deposits accounts appear too low</a:t>
            </a:r>
          </a:p>
          <a:p>
            <a:r>
              <a:rPr lang="en-US" altLang="en-US" dirty="0" smtClean="0"/>
              <a:t>Unrecorded contingent liabilities:</a:t>
            </a:r>
          </a:p>
          <a:p>
            <a:pPr lvl="1"/>
            <a:r>
              <a:rPr lang="en-US" altLang="en-US" dirty="0" smtClean="0"/>
              <a:t>Analytical symptoms are usually not particularly helpful to detect unrecorded contingent liabilities</a:t>
            </a:r>
          </a:p>
        </p:txBody>
      </p:sp>
      <p:sp>
        <p:nvSpPr>
          <p:cNvPr id="17410"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5" name="Footer Placeholder 5"/>
          <p:cNvSpPr txBox="1">
            <a:spLocks/>
          </p:cNvSpPr>
          <p:nvPr/>
        </p:nvSpPr>
        <p:spPr>
          <a:xfrm>
            <a:off x="228600" y="6210300"/>
            <a:ext cx="86106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
        <p:nvSpPr>
          <p:cNvPr id="7" name="Rectangle 7"/>
          <p:cNvSpPr>
            <a:spLocks noGrp="1"/>
          </p:cNvSpPr>
          <p:nvPr>
            <p:ph type="title"/>
          </p:nvPr>
        </p:nvSpPr>
        <p:spPr>
          <a:xfrm>
            <a:off x="457200" y="274638"/>
            <a:ext cx="8229600" cy="1143000"/>
          </a:xfrm>
        </p:spPr>
        <p:txBody>
          <a:bodyPr>
            <a:normAutofit fontScale="90000"/>
          </a:bodyPr>
          <a:lstStyle/>
          <a:p>
            <a:r>
              <a:rPr lang="en-US" altLang="en-US" dirty="0" smtClean="0"/>
              <a:t>Understatement of Liabilities Fraud (slide 10 of 12)</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8"/>
          <p:cNvSpPr>
            <a:spLocks noGrp="1"/>
          </p:cNvSpPr>
          <p:nvPr>
            <p:ph idx="1"/>
          </p:nvPr>
        </p:nvSpPr>
        <p:spPr/>
        <p:txBody>
          <a:bodyPr>
            <a:normAutofit lnSpcReduction="10000"/>
          </a:bodyPr>
          <a:lstStyle/>
          <a:p>
            <a:pPr>
              <a:buFont typeface="Wingdings" pitchFamily="2" charset="2"/>
              <a:buNone/>
            </a:pPr>
            <a:r>
              <a:rPr lang="en-US" altLang="en-US" b="1" dirty="0" smtClean="0"/>
              <a:t>Analytical Symptoms</a:t>
            </a:r>
          </a:p>
          <a:p>
            <a:r>
              <a:rPr lang="en-US" altLang="en-US" dirty="0" smtClean="0"/>
              <a:t>Unrecorded Notes/Mortgages:</a:t>
            </a:r>
          </a:p>
          <a:p>
            <a:endParaRPr lang="en-US" altLang="en-US" sz="1000" dirty="0" smtClean="0"/>
          </a:p>
          <a:p>
            <a:pPr lvl="1"/>
            <a:r>
              <a:rPr lang="en-US" altLang="en-US" dirty="0" smtClean="0"/>
              <a:t>Unreasonable relationship between interest expense and recorded liabilities</a:t>
            </a:r>
          </a:p>
          <a:p>
            <a:pPr lvl="1"/>
            <a:endParaRPr lang="en-US" altLang="en-US" sz="1000" dirty="0" smtClean="0"/>
          </a:p>
          <a:p>
            <a:pPr lvl="1"/>
            <a:r>
              <a:rPr lang="en-US" altLang="en-US" dirty="0" smtClean="0"/>
              <a:t>Significant purchases of assets with no recorded debt</a:t>
            </a:r>
          </a:p>
          <a:p>
            <a:pPr lvl="1"/>
            <a:endParaRPr lang="en-US" altLang="en-US" sz="1000" dirty="0" smtClean="0"/>
          </a:p>
          <a:p>
            <a:pPr lvl="1"/>
            <a:r>
              <a:rPr lang="en-US" altLang="en-US" dirty="0" smtClean="0"/>
              <a:t>Significant decreases in recorded debt</a:t>
            </a:r>
          </a:p>
          <a:p>
            <a:pPr lvl="1"/>
            <a:endParaRPr lang="en-US" altLang="en-US" sz="1000" dirty="0" smtClean="0"/>
          </a:p>
          <a:p>
            <a:pPr lvl="1"/>
            <a:r>
              <a:rPr lang="en-US" altLang="en-US" dirty="0" smtClean="0"/>
              <a:t>Recorded amounts of notes payable, mortgages payable, lease liabilities, pension liabilities and other debts are too low</a:t>
            </a:r>
          </a:p>
          <a:p>
            <a:pPr lvl="1"/>
            <a:endParaRPr lang="en-US" altLang="en-US" dirty="0" smtClean="0"/>
          </a:p>
        </p:txBody>
      </p:sp>
      <p:sp>
        <p:nvSpPr>
          <p:cNvPr id="18434"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5" name="Footer Placeholder 5"/>
          <p:cNvSpPr txBox="1">
            <a:spLocks/>
          </p:cNvSpPr>
          <p:nvPr/>
        </p:nvSpPr>
        <p:spPr>
          <a:xfrm>
            <a:off x="228600" y="6210300"/>
            <a:ext cx="86868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
        <p:nvSpPr>
          <p:cNvPr id="7" name="Rectangle 7"/>
          <p:cNvSpPr>
            <a:spLocks noGrp="1"/>
          </p:cNvSpPr>
          <p:nvPr>
            <p:ph type="title"/>
          </p:nvPr>
        </p:nvSpPr>
        <p:spPr>
          <a:xfrm>
            <a:off x="457200" y="274638"/>
            <a:ext cx="8229600" cy="1143000"/>
          </a:xfrm>
        </p:spPr>
        <p:txBody>
          <a:bodyPr>
            <a:normAutofit fontScale="90000"/>
          </a:bodyPr>
          <a:lstStyle/>
          <a:p>
            <a:r>
              <a:rPr lang="en-US" altLang="en-US" dirty="0" smtClean="0"/>
              <a:t>Understatement of Liabilities Fraud (slide 11 of 12)</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7"/>
          <p:cNvSpPr>
            <a:spLocks noGrp="1"/>
          </p:cNvSpPr>
          <p:nvPr>
            <p:ph idx="1"/>
          </p:nvPr>
        </p:nvSpPr>
        <p:spPr>
          <a:xfrm>
            <a:off x="457200" y="1481328"/>
            <a:ext cx="8229600" cy="4767072"/>
          </a:xfrm>
        </p:spPr>
        <p:txBody>
          <a:bodyPr>
            <a:normAutofit/>
          </a:bodyPr>
          <a:lstStyle/>
          <a:p>
            <a:pPr>
              <a:lnSpc>
                <a:spcPct val="90000"/>
              </a:lnSpc>
            </a:pPr>
            <a:r>
              <a:rPr lang="en-US" altLang="en-US" b="1" dirty="0" smtClean="0"/>
              <a:t>Accounting or Documentary Symptoms</a:t>
            </a:r>
          </a:p>
          <a:p>
            <a:pPr>
              <a:lnSpc>
                <a:spcPct val="90000"/>
              </a:lnSpc>
            </a:pPr>
            <a:endParaRPr lang="en-US" altLang="en-US" sz="1200" dirty="0" smtClean="0"/>
          </a:p>
          <a:p>
            <a:pPr lvl="1">
              <a:lnSpc>
                <a:spcPct val="90000"/>
              </a:lnSpc>
            </a:pPr>
            <a:r>
              <a:rPr lang="en-US" altLang="en-US" dirty="0" smtClean="0"/>
              <a:t>Photocopied records where originals should exist</a:t>
            </a:r>
          </a:p>
          <a:p>
            <a:pPr lvl="1">
              <a:lnSpc>
                <a:spcPct val="90000"/>
              </a:lnSpc>
            </a:pPr>
            <a:r>
              <a:rPr lang="en-US" altLang="en-US" dirty="0" smtClean="0"/>
              <a:t>Unusual discrepancies between the entity’s records and confirmation replies</a:t>
            </a:r>
          </a:p>
          <a:p>
            <a:pPr lvl="1">
              <a:lnSpc>
                <a:spcPct val="90000"/>
              </a:lnSpc>
            </a:pPr>
            <a:r>
              <a:rPr lang="en-US" altLang="en-US" dirty="0" smtClean="0"/>
              <a:t>Transactions not recorded in a complete or timely manner or improperly recorded amounts</a:t>
            </a:r>
          </a:p>
          <a:p>
            <a:pPr lvl="1">
              <a:lnSpc>
                <a:spcPct val="90000"/>
              </a:lnSpc>
            </a:pPr>
            <a:r>
              <a:rPr lang="en-US" altLang="en-US" dirty="0" smtClean="0"/>
              <a:t>Balances or transactions that lack supporting documents</a:t>
            </a:r>
          </a:p>
          <a:p>
            <a:pPr lvl="1">
              <a:lnSpc>
                <a:spcPct val="90000"/>
              </a:lnSpc>
            </a:pPr>
            <a:r>
              <a:rPr lang="en-US" altLang="en-US" dirty="0" smtClean="0"/>
              <a:t>Missing documents</a:t>
            </a:r>
          </a:p>
          <a:p>
            <a:pPr lvl="1">
              <a:lnSpc>
                <a:spcPct val="90000"/>
              </a:lnSpc>
            </a:pPr>
            <a:r>
              <a:rPr lang="en-US" altLang="en-US" dirty="0" smtClean="0"/>
              <a:t>Unexplained items on reconciliations</a:t>
            </a:r>
          </a:p>
          <a:p>
            <a:pPr lvl="1">
              <a:lnSpc>
                <a:spcPct val="90000"/>
              </a:lnSpc>
            </a:pPr>
            <a:r>
              <a:rPr lang="en-US" altLang="en-US" dirty="0" smtClean="0"/>
              <a:t>Denied access to records, facilities, or others from whom audit evidence might be sought</a:t>
            </a:r>
          </a:p>
        </p:txBody>
      </p:sp>
      <p:sp>
        <p:nvSpPr>
          <p:cNvPr id="5" name="Footer Placeholder 5"/>
          <p:cNvSpPr txBox="1">
            <a:spLocks/>
          </p:cNvSpPr>
          <p:nvPr/>
        </p:nvSpPr>
        <p:spPr>
          <a:xfrm>
            <a:off x="152400" y="6210300"/>
            <a:ext cx="87630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
        <p:nvSpPr>
          <p:cNvPr id="7" name="Rectangle 7"/>
          <p:cNvSpPr>
            <a:spLocks noGrp="1"/>
          </p:cNvSpPr>
          <p:nvPr>
            <p:ph type="title"/>
          </p:nvPr>
        </p:nvSpPr>
        <p:spPr>
          <a:xfrm>
            <a:off x="457200" y="274638"/>
            <a:ext cx="8229600" cy="1143000"/>
          </a:xfrm>
        </p:spPr>
        <p:txBody>
          <a:bodyPr>
            <a:normAutofit fontScale="90000"/>
          </a:bodyPr>
          <a:lstStyle/>
          <a:p>
            <a:r>
              <a:rPr lang="en-US" altLang="en-US" dirty="0" smtClean="0"/>
              <a:t>Understatement of Liabilities Fraud (slide 12 of 12)</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7" descr="A rectangle at the top reads, &quot;Types of Asset Overstatement.&quot; Five boxes branch out: (1) Overstatement of Cash, Short-Term Investments, and Marketable Securities; (2) Overstatement of Receivables and Inventory; (3) Overstatement of Fixed Assets; (4) Overstatement of Assets through Mergers and Acquisitions or by Manipulating Intercompany Accounts or Transactions; and (5) Overstatement of Intangible or Deferred Assets."/>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381000" y="1828800"/>
            <a:ext cx="8382000" cy="2955925"/>
          </a:xfrm>
        </p:spPr>
      </p:pic>
      <p:sp>
        <p:nvSpPr>
          <p:cNvPr id="20482"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20483" name="Title 1"/>
          <p:cNvSpPr>
            <a:spLocks noGrp="1"/>
          </p:cNvSpPr>
          <p:nvPr>
            <p:ph type="title"/>
          </p:nvPr>
        </p:nvSpPr>
        <p:spPr/>
        <p:txBody>
          <a:bodyPr>
            <a:normAutofit fontScale="90000"/>
          </a:bodyPr>
          <a:lstStyle/>
          <a:p>
            <a:pPr eaLnBrk="1" hangingPunct="1"/>
            <a:r>
              <a:rPr lang="en-US" altLang="en-US" dirty="0" smtClean="0"/>
              <a:t>Overstatement of Asset Fraud (slide 1 of 7)</a:t>
            </a:r>
          </a:p>
        </p:txBody>
      </p:sp>
      <p:sp>
        <p:nvSpPr>
          <p:cNvPr id="5" name="Footer Placeholder 5"/>
          <p:cNvSpPr txBox="1">
            <a:spLocks/>
          </p:cNvSpPr>
          <p:nvPr/>
        </p:nvSpPr>
        <p:spPr>
          <a:xfrm>
            <a:off x="228600" y="6210300"/>
            <a:ext cx="86106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Rectangle 7"/>
          <p:cNvSpPr>
            <a:spLocks noGrp="1"/>
          </p:cNvSpPr>
          <p:nvPr>
            <p:ph idx="1"/>
          </p:nvPr>
        </p:nvSpPr>
        <p:spPr/>
        <p:txBody>
          <a:bodyPr>
            <a:normAutofit/>
          </a:bodyPr>
          <a:lstStyle/>
          <a:p>
            <a:r>
              <a:rPr lang="en-US" altLang="en-US" sz="2400" dirty="0" smtClean="0"/>
              <a:t>Overstatement of Fixed Assets by</a:t>
            </a:r>
          </a:p>
          <a:p>
            <a:endParaRPr lang="en-US" altLang="en-US" sz="2400" dirty="0" smtClean="0"/>
          </a:p>
          <a:p>
            <a:pPr lvl="1"/>
            <a:r>
              <a:rPr lang="en-US" altLang="en-US" sz="2000" dirty="0" smtClean="0"/>
              <a:t>Leaving worthless or expired assets on the books</a:t>
            </a:r>
          </a:p>
          <a:p>
            <a:pPr lvl="1">
              <a:buFont typeface="Wingdings" pitchFamily="2" charset="2"/>
              <a:buNone/>
            </a:pPr>
            <a:endParaRPr lang="en-US" altLang="en-US" sz="2000" dirty="0" smtClean="0"/>
          </a:p>
          <a:p>
            <a:pPr lvl="1"/>
            <a:r>
              <a:rPr lang="en-US" altLang="en-US" sz="2000" dirty="0" smtClean="0"/>
              <a:t>Underreporting depreciation expense</a:t>
            </a:r>
          </a:p>
          <a:p>
            <a:pPr lvl="1"/>
            <a:endParaRPr lang="en-US" altLang="en-US" sz="2000" dirty="0" smtClean="0"/>
          </a:p>
          <a:p>
            <a:pPr lvl="1"/>
            <a:r>
              <a:rPr lang="en-US" altLang="en-US" sz="2000" dirty="0" smtClean="0"/>
              <a:t>Recording fixed assets at inflated values</a:t>
            </a:r>
          </a:p>
          <a:p>
            <a:pPr lvl="1"/>
            <a:endParaRPr lang="en-US" altLang="en-US" sz="2000" dirty="0" smtClean="0"/>
          </a:p>
          <a:p>
            <a:pPr lvl="1"/>
            <a:r>
              <a:rPr lang="en-US" altLang="en-US" sz="2000" dirty="0" smtClean="0"/>
              <a:t>Colluding with outside parties to overstate assets</a:t>
            </a:r>
          </a:p>
          <a:p>
            <a:pPr lvl="1"/>
            <a:endParaRPr lang="en-US" altLang="en-US" sz="2000" dirty="0" smtClean="0"/>
          </a:p>
          <a:p>
            <a:pPr lvl="1"/>
            <a:r>
              <a:rPr lang="en-US" altLang="en-US" sz="2000" dirty="0" smtClean="0"/>
              <a:t>Fabricating fixed assets to record on the financial statements</a:t>
            </a:r>
          </a:p>
        </p:txBody>
      </p:sp>
      <p:sp>
        <p:nvSpPr>
          <p:cNvPr id="21506"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21510" name="Rectangle 6"/>
          <p:cNvSpPr>
            <a:spLocks noGrp="1"/>
          </p:cNvSpPr>
          <p:nvPr>
            <p:ph type="title"/>
          </p:nvPr>
        </p:nvSpPr>
        <p:spPr/>
        <p:txBody>
          <a:bodyPr>
            <a:normAutofit fontScale="90000"/>
          </a:bodyPr>
          <a:lstStyle/>
          <a:p>
            <a:r>
              <a:rPr lang="en-US" altLang="en-US" dirty="0" smtClean="0"/>
              <a:t>Overstatement of Asset Fraud (slide 2 of 7)</a:t>
            </a:r>
          </a:p>
        </p:txBody>
      </p:sp>
      <p:sp>
        <p:nvSpPr>
          <p:cNvPr id="5" name="Footer Placeholder 5"/>
          <p:cNvSpPr txBox="1">
            <a:spLocks/>
          </p:cNvSpPr>
          <p:nvPr/>
        </p:nvSpPr>
        <p:spPr>
          <a:xfrm>
            <a:off x="228600" y="6210300"/>
            <a:ext cx="86868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10"/>
          <p:cNvSpPr>
            <a:spLocks noGrp="1"/>
          </p:cNvSpPr>
          <p:nvPr>
            <p:ph idx="1"/>
          </p:nvPr>
        </p:nvSpPr>
        <p:spPr/>
        <p:txBody>
          <a:bodyPr/>
          <a:lstStyle/>
          <a:p>
            <a:pPr>
              <a:lnSpc>
                <a:spcPct val="90000"/>
              </a:lnSpc>
            </a:pPr>
            <a:r>
              <a:rPr lang="en-US" altLang="en-US" sz="3200" b="1" dirty="0" smtClean="0"/>
              <a:t>Overstatement of Cash, Short-Term Investments, and Marketable Securities Schemes</a:t>
            </a:r>
          </a:p>
          <a:p>
            <a:pPr>
              <a:lnSpc>
                <a:spcPct val="90000"/>
              </a:lnSpc>
            </a:pPr>
            <a:endParaRPr lang="en-US" altLang="en-US" sz="1200" b="1" dirty="0" smtClean="0"/>
          </a:p>
          <a:p>
            <a:pPr lvl="1">
              <a:lnSpc>
                <a:spcPct val="90000"/>
              </a:lnSpc>
            </a:pPr>
            <a:r>
              <a:rPr lang="en-US" altLang="en-US" dirty="0" smtClean="0"/>
              <a:t>Reporting restricted cash as unrestricted on the balance sheet</a:t>
            </a:r>
          </a:p>
          <a:p>
            <a:pPr>
              <a:lnSpc>
                <a:spcPct val="90000"/>
              </a:lnSpc>
              <a:buFont typeface="Wingdings" pitchFamily="2" charset="2"/>
              <a:buChar char="§"/>
            </a:pPr>
            <a:endParaRPr lang="en-US" altLang="en-US" sz="1200" dirty="0" smtClean="0"/>
          </a:p>
          <a:p>
            <a:pPr lvl="1">
              <a:lnSpc>
                <a:spcPct val="90000"/>
              </a:lnSpc>
            </a:pPr>
            <a:r>
              <a:rPr lang="en-US" altLang="en-US" dirty="0" smtClean="0"/>
              <a:t>Having vendors or employees steal significant amounts of cash over time so that financial statements are misstated</a:t>
            </a:r>
          </a:p>
          <a:p>
            <a:pPr>
              <a:lnSpc>
                <a:spcPct val="90000"/>
              </a:lnSpc>
              <a:buFont typeface="Wingdings" pitchFamily="2" charset="2"/>
              <a:buChar char="§"/>
            </a:pPr>
            <a:endParaRPr lang="en-US" altLang="en-US" sz="1200" dirty="0" smtClean="0"/>
          </a:p>
          <a:p>
            <a:pPr lvl="1">
              <a:lnSpc>
                <a:spcPct val="90000"/>
              </a:lnSpc>
            </a:pPr>
            <a:r>
              <a:rPr lang="en-US" altLang="en-US" dirty="0" smtClean="0"/>
              <a:t>Cash is quite hard to overstate because of verification from financial institutions</a:t>
            </a:r>
          </a:p>
        </p:txBody>
      </p:sp>
      <p:sp>
        <p:nvSpPr>
          <p:cNvPr id="23554"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23555" name="Rectangle 9"/>
          <p:cNvSpPr>
            <a:spLocks noGrp="1"/>
          </p:cNvSpPr>
          <p:nvPr>
            <p:ph type="title"/>
          </p:nvPr>
        </p:nvSpPr>
        <p:spPr/>
        <p:txBody>
          <a:bodyPr>
            <a:normAutofit fontScale="90000"/>
          </a:bodyPr>
          <a:lstStyle/>
          <a:p>
            <a:r>
              <a:rPr lang="en-US" altLang="en-US" dirty="0" smtClean="0"/>
              <a:t>Overstatement of Asset Fraud (slide 3 of 7)</a:t>
            </a:r>
          </a:p>
        </p:txBody>
      </p:sp>
      <p:sp>
        <p:nvSpPr>
          <p:cNvPr id="5" name="Footer Placeholder 5"/>
          <p:cNvSpPr txBox="1">
            <a:spLocks/>
          </p:cNvSpPr>
          <p:nvPr/>
        </p:nvSpPr>
        <p:spPr>
          <a:xfrm>
            <a:off x="152400" y="6210300"/>
            <a:ext cx="88392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22531" name="Rectangle 9"/>
          <p:cNvSpPr>
            <a:spLocks noGrp="1"/>
          </p:cNvSpPr>
          <p:nvPr>
            <p:ph type="title"/>
          </p:nvPr>
        </p:nvSpPr>
        <p:spPr/>
        <p:txBody>
          <a:bodyPr>
            <a:normAutofit fontScale="90000"/>
          </a:bodyPr>
          <a:lstStyle/>
          <a:p>
            <a:r>
              <a:rPr lang="en-US" altLang="en-US" dirty="0" smtClean="0"/>
              <a:t>Overstatement of Asset Fraud (slide 4 of 7)</a:t>
            </a:r>
          </a:p>
        </p:txBody>
      </p:sp>
      <p:sp>
        <p:nvSpPr>
          <p:cNvPr id="22532" name="Rectangle 10"/>
          <p:cNvSpPr>
            <a:spLocks noGrp="1"/>
          </p:cNvSpPr>
          <p:nvPr>
            <p:ph type="body" sz="half" idx="4294967295"/>
          </p:nvPr>
        </p:nvSpPr>
        <p:spPr>
          <a:xfrm>
            <a:off x="400050" y="1524000"/>
            <a:ext cx="8153400" cy="4953000"/>
          </a:xfrm>
        </p:spPr>
        <p:txBody>
          <a:bodyPr/>
          <a:lstStyle/>
          <a:p>
            <a:r>
              <a:rPr lang="en-US" altLang="en-US" sz="2800" b="1" dirty="0" smtClean="0"/>
              <a:t>Overstatement of Receivables and Inventory</a:t>
            </a:r>
          </a:p>
          <a:p>
            <a:endParaRPr lang="en-US" altLang="en-US" sz="1000" dirty="0" smtClean="0"/>
          </a:p>
          <a:p>
            <a:pPr lvl="1"/>
            <a:r>
              <a:rPr lang="en-US" altLang="en-US" sz="2000" dirty="0" smtClean="0"/>
              <a:t>Cover thefts of cash by overstating receivables or inventory</a:t>
            </a:r>
          </a:p>
          <a:p>
            <a:pPr>
              <a:buFont typeface="Wingdings" pitchFamily="2" charset="2"/>
              <a:buNone/>
            </a:pPr>
            <a:endParaRPr lang="en-US" altLang="en-US" sz="2000" dirty="0" smtClean="0"/>
          </a:p>
        </p:txBody>
      </p:sp>
      <p:sp>
        <p:nvSpPr>
          <p:cNvPr id="6" name="Footer Placeholder 5"/>
          <p:cNvSpPr txBox="1">
            <a:spLocks/>
          </p:cNvSpPr>
          <p:nvPr/>
        </p:nvSpPr>
        <p:spPr>
          <a:xfrm>
            <a:off x="228600" y="6210300"/>
            <a:ext cx="86868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5123" name="Title 1"/>
          <p:cNvSpPr>
            <a:spLocks noGrp="1"/>
          </p:cNvSpPr>
          <p:nvPr>
            <p:ph type="title" idx="4294967295"/>
          </p:nvPr>
        </p:nvSpPr>
        <p:spPr>
          <a:xfrm>
            <a:off x="152400" y="304800"/>
            <a:ext cx="8686800" cy="533400"/>
          </a:xfrm>
        </p:spPr>
        <p:txBody>
          <a:bodyPr>
            <a:normAutofit fontScale="90000"/>
          </a:bodyPr>
          <a:lstStyle/>
          <a:p>
            <a:pPr eaLnBrk="1" hangingPunct="1"/>
            <a:r>
              <a:rPr lang="en-US" altLang="en-US" dirty="0" smtClean="0"/>
              <a:t>Learning Objectives</a:t>
            </a:r>
          </a:p>
        </p:txBody>
      </p:sp>
      <p:sp>
        <p:nvSpPr>
          <p:cNvPr id="5124" name="Content Placeholder 2"/>
          <p:cNvSpPr>
            <a:spLocks noGrp="1"/>
          </p:cNvSpPr>
          <p:nvPr>
            <p:ph idx="4294967295"/>
          </p:nvPr>
        </p:nvSpPr>
        <p:spPr>
          <a:xfrm>
            <a:off x="676275" y="1219200"/>
            <a:ext cx="8458200" cy="4953000"/>
          </a:xfrm>
        </p:spPr>
        <p:txBody>
          <a:bodyPr/>
          <a:lstStyle/>
          <a:p>
            <a:pPr marL="624078" indent="-514350">
              <a:buFont typeface="+mj-lt"/>
              <a:buAutoNum type="arabicPeriod"/>
            </a:pPr>
            <a:r>
              <a:rPr lang="en-US" altLang="en-US" dirty="0" smtClean="0"/>
              <a:t>Identify fraudulent schemes that understate liabilities.</a:t>
            </a:r>
          </a:p>
          <a:p>
            <a:pPr marL="624078" indent="-514350">
              <a:buFont typeface="+mj-lt"/>
              <a:buAutoNum type="arabicPeriod"/>
            </a:pPr>
            <a:r>
              <a:rPr lang="en-US" altLang="en-US" dirty="0" smtClean="0"/>
              <a:t>Discuss the understatement of liabilities fraud.</a:t>
            </a:r>
          </a:p>
          <a:p>
            <a:pPr marL="624078" indent="-514350">
              <a:buFont typeface="+mj-lt"/>
              <a:buAutoNum type="arabicPeriod"/>
            </a:pPr>
            <a:r>
              <a:rPr lang="en-US" altLang="en-US" dirty="0" smtClean="0"/>
              <a:t>Describe fraudulent schemes that overstate assets.</a:t>
            </a:r>
          </a:p>
          <a:p>
            <a:pPr marL="624078" indent="-514350">
              <a:buFont typeface="+mj-lt"/>
              <a:buAutoNum type="arabicPeriod"/>
            </a:pPr>
            <a:r>
              <a:rPr lang="en-US" altLang="en-US" dirty="0" smtClean="0"/>
              <a:t>Understand overstatement of assets fraud.</a:t>
            </a:r>
          </a:p>
          <a:p>
            <a:pPr marL="624078" indent="-514350">
              <a:buFont typeface="+mj-lt"/>
              <a:buAutoNum type="arabicPeriod"/>
            </a:pPr>
            <a:r>
              <a:rPr lang="en-US" altLang="en-US" dirty="0"/>
              <a:t>List fraudulent schemes that inadequately disclose financial statement information.</a:t>
            </a:r>
          </a:p>
          <a:p>
            <a:pPr marL="624078" indent="-514350">
              <a:buFont typeface="+mj-lt"/>
              <a:buAutoNum type="arabicPeriod"/>
            </a:pPr>
            <a:r>
              <a:rPr lang="en-US" altLang="en-US" dirty="0"/>
              <a:t>Explain </a:t>
            </a:r>
            <a:r>
              <a:rPr lang="en-US" altLang="en-US" dirty="0" smtClean="0"/>
              <a:t>inadequate </a:t>
            </a:r>
            <a:r>
              <a:rPr lang="en-US" altLang="en-US" dirty="0"/>
              <a:t>disclosure fraud.</a:t>
            </a:r>
          </a:p>
          <a:p>
            <a:endParaRPr lang="en-US" altLang="en-US" dirty="0" smtClean="0"/>
          </a:p>
        </p:txBody>
      </p:sp>
      <p:sp>
        <p:nvSpPr>
          <p:cNvPr id="5" name="Footer Placeholder 5"/>
          <p:cNvSpPr txBox="1">
            <a:spLocks/>
          </p:cNvSpPr>
          <p:nvPr/>
        </p:nvSpPr>
        <p:spPr>
          <a:xfrm>
            <a:off x="228600" y="6210300"/>
            <a:ext cx="86106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25603" name="Rectangle 7"/>
          <p:cNvSpPr>
            <a:spLocks noGrp="1"/>
          </p:cNvSpPr>
          <p:nvPr>
            <p:ph type="title"/>
          </p:nvPr>
        </p:nvSpPr>
        <p:spPr/>
        <p:txBody>
          <a:bodyPr>
            <a:normAutofit fontScale="90000"/>
          </a:bodyPr>
          <a:lstStyle/>
          <a:p>
            <a:r>
              <a:rPr lang="en-US" altLang="en-US" dirty="0" smtClean="0"/>
              <a:t>Overstatement of Asset Fraud (slide 5 of 7)</a:t>
            </a:r>
          </a:p>
        </p:txBody>
      </p:sp>
      <p:sp>
        <p:nvSpPr>
          <p:cNvPr id="25604" name="Rectangle 8"/>
          <p:cNvSpPr>
            <a:spLocks noGrp="1"/>
          </p:cNvSpPr>
          <p:nvPr>
            <p:ph type="body" sz="half" idx="4294967295"/>
          </p:nvPr>
        </p:nvSpPr>
        <p:spPr>
          <a:xfrm>
            <a:off x="457200" y="1524000"/>
            <a:ext cx="7924800" cy="4953000"/>
          </a:xfrm>
        </p:spPr>
        <p:txBody>
          <a:bodyPr/>
          <a:lstStyle/>
          <a:p>
            <a:r>
              <a:rPr lang="en-US" altLang="en-US" b="1" dirty="0" smtClean="0"/>
              <a:t>Overstatement of Intangible or Deferred Assets</a:t>
            </a:r>
          </a:p>
          <a:p>
            <a:endParaRPr lang="en-US" altLang="en-US" sz="1000" b="1" dirty="0" smtClean="0"/>
          </a:p>
          <a:p>
            <a:pPr>
              <a:buFont typeface="Wingdings" pitchFamily="2" charset="2"/>
              <a:buChar char="§"/>
            </a:pPr>
            <a:r>
              <a:rPr lang="en-US" altLang="en-US" sz="2400" dirty="0" smtClean="0"/>
              <a:t>Startup companies can fraudulently capitalize intangible assets like start-up costs, advertising costs, salaries by writing them off as deferred charges.</a:t>
            </a:r>
          </a:p>
          <a:p>
            <a:pPr>
              <a:buFont typeface="Wingdings" pitchFamily="2" charset="2"/>
              <a:buChar char="§"/>
            </a:pPr>
            <a:endParaRPr lang="en-US" altLang="en-US" sz="2400" dirty="0" smtClean="0"/>
          </a:p>
        </p:txBody>
      </p:sp>
      <p:sp>
        <p:nvSpPr>
          <p:cNvPr id="6" name="Footer Placeholder 5"/>
          <p:cNvSpPr txBox="1">
            <a:spLocks/>
          </p:cNvSpPr>
          <p:nvPr/>
        </p:nvSpPr>
        <p:spPr>
          <a:xfrm>
            <a:off x="228600" y="6210300"/>
            <a:ext cx="86868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7"/>
          <p:cNvSpPr>
            <a:spLocks noGrp="1"/>
          </p:cNvSpPr>
          <p:nvPr>
            <p:ph idx="1"/>
          </p:nvPr>
        </p:nvSpPr>
        <p:spPr/>
        <p:txBody>
          <a:bodyPr/>
          <a:lstStyle/>
          <a:p>
            <a:pPr>
              <a:buFont typeface="Wingdings" pitchFamily="2" charset="2"/>
              <a:buChar char="§"/>
            </a:pPr>
            <a:r>
              <a:rPr lang="en-US" altLang="en-US" sz="2400" dirty="0" smtClean="0"/>
              <a:t>Use market values rather than book values to record assets.</a:t>
            </a:r>
          </a:p>
          <a:p>
            <a:pPr>
              <a:buFont typeface="Wingdings" pitchFamily="2" charset="2"/>
              <a:buChar char="§"/>
            </a:pPr>
            <a:endParaRPr lang="en-US" altLang="en-US" sz="1000" dirty="0" smtClean="0"/>
          </a:p>
          <a:p>
            <a:pPr>
              <a:buFont typeface="Wingdings" pitchFamily="2" charset="2"/>
              <a:buChar char="§"/>
            </a:pPr>
            <a:r>
              <a:rPr lang="en-US" altLang="en-US" sz="2400" dirty="0" smtClean="0"/>
              <a:t>Have the wrong entity be the “purchaser.”</a:t>
            </a:r>
          </a:p>
          <a:p>
            <a:pPr>
              <a:buFont typeface="Wingdings" pitchFamily="2" charset="2"/>
              <a:buChar char="§"/>
            </a:pPr>
            <a:endParaRPr lang="en-US" altLang="en-US" sz="1000" dirty="0" smtClean="0"/>
          </a:p>
          <a:p>
            <a:pPr>
              <a:buFont typeface="Wingdings" pitchFamily="2" charset="2"/>
              <a:buChar char="§"/>
            </a:pPr>
            <a:endParaRPr lang="en-US" altLang="en-US" sz="1000" dirty="0" smtClean="0"/>
          </a:p>
          <a:p>
            <a:pPr>
              <a:buFont typeface="Wingdings" pitchFamily="2" charset="2"/>
              <a:buChar char="§"/>
            </a:pPr>
            <a:r>
              <a:rPr lang="en-US" altLang="en-US" sz="2400" dirty="0" smtClean="0"/>
              <a:t>Allocate costs among assets in inappropriate ways.</a:t>
            </a:r>
          </a:p>
          <a:p>
            <a:pPr>
              <a:buFont typeface="Wingdings" pitchFamily="2" charset="2"/>
              <a:buChar char="§"/>
            </a:pPr>
            <a:endParaRPr lang="en-US" altLang="en-US" sz="1000" dirty="0" smtClean="0"/>
          </a:p>
          <a:p>
            <a:pPr>
              <a:buFont typeface="Wingdings" pitchFamily="2" charset="2"/>
              <a:buChar char="§"/>
            </a:pPr>
            <a:endParaRPr lang="en-US" altLang="en-US" sz="1000" dirty="0" smtClean="0"/>
          </a:p>
          <a:p>
            <a:pPr>
              <a:buFont typeface="Wingdings" pitchFamily="2" charset="2"/>
              <a:buChar char="§"/>
            </a:pPr>
            <a:r>
              <a:rPr lang="en-US" altLang="en-US" sz="2400" dirty="0" smtClean="0"/>
              <a:t>Record fictitious assets or inflate the value of assets in intercompany accounts or transactions</a:t>
            </a:r>
          </a:p>
        </p:txBody>
      </p:sp>
      <p:sp>
        <p:nvSpPr>
          <p:cNvPr id="24578"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24579" name="Rectangle 6"/>
          <p:cNvSpPr>
            <a:spLocks noGrp="1"/>
          </p:cNvSpPr>
          <p:nvPr>
            <p:ph type="title"/>
          </p:nvPr>
        </p:nvSpPr>
        <p:spPr/>
        <p:txBody>
          <a:bodyPr>
            <a:normAutofit fontScale="90000"/>
          </a:bodyPr>
          <a:lstStyle/>
          <a:p>
            <a:r>
              <a:rPr lang="en-US" altLang="en-US" dirty="0" smtClean="0"/>
              <a:t>Overstatement of Asset Fraud (slide 6 of 7)</a:t>
            </a:r>
          </a:p>
        </p:txBody>
      </p:sp>
      <p:sp>
        <p:nvSpPr>
          <p:cNvPr id="5" name="Footer Placeholder 5"/>
          <p:cNvSpPr txBox="1">
            <a:spLocks/>
          </p:cNvSpPr>
          <p:nvPr/>
        </p:nvSpPr>
        <p:spPr>
          <a:xfrm>
            <a:off x="228600" y="6210300"/>
            <a:ext cx="86868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7"/>
          <p:cNvSpPr>
            <a:spLocks noGrp="1"/>
          </p:cNvSpPr>
          <p:nvPr>
            <p:ph idx="1"/>
          </p:nvPr>
        </p:nvSpPr>
        <p:spPr/>
        <p:txBody>
          <a:bodyPr/>
          <a:lstStyle/>
          <a:p>
            <a:pPr>
              <a:lnSpc>
                <a:spcPct val="90000"/>
              </a:lnSpc>
            </a:pPr>
            <a:r>
              <a:rPr lang="en-US" altLang="en-US" b="1" dirty="0" smtClean="0"/>
              <a:t>Ways to detect overstatement of assets</a:t>
            </a:r>
          </a:p>
          <a:p>
            <a:pPr>
              <a:lnSpc>
                <a:spcPct val="90000"/>
              </a:lnSpc>
            </a:pPr>
            <a:endParaRPr lang="en-US" altLang="en-US" sz="1000" b="1" dirty="0" smtClean="0"/>
          </a:p>
          <a:p>
            <a:pPr lvl="1">
              <a:lnSpc>
                <a:spcPct val="90000"/>
              </a:lnSpc>
            </a:pPr>
            <a:r>
              <a:rPr lang="en-US" altLang="en-US" sz="2000" dirty="0" smtClean="0"/>
              <a:t>Compare changes and trends in financial statement account balances</a:t>
            </a:r>
          </a:p>
          <a:p>
            <a:pPr>
              <a:lnSpc>
                <a:spcPct val="90000"/>
              </a:lnSpc>
              <a:buFont typeface="Wingdings" pitchFamily="2" charset="2"/>
              <a:buChar char="§"/>
            </a:pPr>
            <a:endParaRPr lang="en-US" altLang="en-US" sz="1000" dirty="0" smtClean="0"/>
          </a:p>
          <a:p>
            <a:pPr lvl="1">
              <a:lnSpc>
                <a:spcPct val="90000"/>
              </a:lnSpc>
            </a:pPr>
            <a:r>
              <a:rPr lang="en-US" altLang="en-US" sz="2000" dirty="0" smtClean="0"/>
              <a:t>Compare changes and trends in financial statement relationships</a:t>
            </a:r>
          </a:p>
          <a:p>
            <a:pPr>
              <a:lnSpc>
                <a:spcPct val="90000"/>
              </a:lnSpc>
              <a:buFont typeface="Wingdings" pitchFamily="2" charset="2"/>
              <a:buChar char="§"/>
            </a:pPr>
            <a:endParaRPr lang="en-US" altLang="en-US" sz="1000" dirty="0" smtClean="0"/>
          </a:p>
          <a:p>
            <a:pPr lvl="1">
              <a:lnSpc>
                <a:spcPct val="90000"/>
              </a:lnSpc>
            </a:pPr>
            <a:r>
              <a:rPr lang="en-US" altLang="en-US" sz="2000" dirty="0" smtClean="0"/>
              <a:t>Compare financial statement balances with nonfinancial information or other information, such as the assets they represent</a:t>
            </a:r>
          </a:p>
          <a:p>
            <a:pPr>
              <a:lnSpc>
                <a:spcPct val="90000"/>
              </a:lnSpc>
              <a:buFont typeface="Wingdings" pitchFamily="2" charset="2"/>
              <a:buChar char="§"/>
            </a:pPr>
            <a:endParaRPr lang="en-US" altLang="en-US" sz="1000" dirty="0" smtClean="0"/>
          </a:p>
          <a:p>
            <a:pPr lvl="1">
              <a:lnSpc>
                <a:spcPct val="90000"/>
              </a:lnSpc>
            </a:pPr>
            <a:r>
              <a:rPr lang="en-US" altLang="en-US" sz="2000" dirty="0" smtClean="0"/>
              <a:t>Compare financial statement balances and policies with those used by other similar companies</a:t>
            </a:r>
          </a:p>
        </p:txBody>
      </p:sp>
      <p:sp>
        <p:nvSpPr>
          <p:cNvPr id="26626"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26627" name="Rectangle 6"/>
          <p:cNvSpPr>
            <a:spLocks noGrp="1"/>
          </p:cNvSpPr>
          <p:nvPr>
            <p:ph type="title"/>
          </p:nvPr>
        </p:nvSpPr>
        <p:spPr/>
        <p:txBody>
          <a:bodyPr>
            <a:normAutofit fontScale="90000"/>
          </a:bodyPr>
          <a:lstStyle/>
          <a:p>
            <a:r>
              <a:rPr lang="en-US" altLang="en-US" dirty="0" smtClean="0"/>
              <a:t>Overstatement of Asset Fraud (slide 7 of 7)</a:t>
            </a:r>
          </a:p>
        </p:txBody>
      </p:sp>
      <p:sp>
        <p:nvSpPr>
          <p:cNvPr id="5" name="Footer Placeholder 5"/>
          <p:cNvSpPr txBox="1">
            <a:spLocks/>
          </p:cNvSpPr>
          <p:nvPr/>
        </p:nvSpPr>
        <p:spPr>
          <a:xfrm>
            <a:off x="228600" y="6210300"/>
            <a:ext cx="86868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3" name="Picture 11" descr="Stop and Think: How often do investors review the nonfinancial section of annual reports? Why is it important to read the nonfinancial sections of annual reports or the footnotes to the financial statements?"/>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1647825" y="4432300"/>
            <a:ext cx="6858000" cy="1778000"/>
          </a:xfrm>
        </p:spPr>
      </p:pic>
      <p:sp>
        <p:nvSpPr>
          <p:cNvPr id="27651" name="Rectangle 9"/>
          <p:cNvSpPr>
            <a:spLocks noGrp="1"/>
          </p:cNvSpPr>
          <p:nvPr>
            <p:ph type="title"/>
          </p:nvPr>
        </p:nvSpPr>
        <p:spPr/>
        <p:txBody>
          <a:bodyPr>
            <a:normAutofit fontScale="90000"/>
          </a:bodyPr>
          <a:lstStyle/>
          <a:p>
            <a:r>
              <a:rPr lang="en-US" altLang="en-US" dirty="0" smtClean="0"/>
              <a:t>Inadequate Disclosure Fraud</a:t>
            </a:r>
            <a:br>
              <a:rPr lang="en-US" altLang="en-US" dirty="0" smtClean="0"/>
            </a:br>
            <a:r>
              <a:rPr lang="en-US" altLang="en-US" dirty="0" smtClean="0"/>
              <a:t>(slide 1 of 2)</a:t>
            </a:r>
          </a:p>
        </p:txBody>
      </p:sp>
      <p:sp>
        <p:nvSpPr>
          <p:cNvPr id="27652" name="Rectangle 10"/>
          <p:cNvSpPr>
            <a:spLocks noGrp="1"/>
          </p:cNvSpPr>
          <p:nvPr>
            <p:ph type="body" sz="half" idx="4294967295"/>
          </p:nvPr>
        </p:nvSpPr>
        <p:spPr>
          <a:xfrm>
            <a:off x="685800" y="1524000"/>
            <a:ext cx="8458200" cy="2400300"/>
          </a:xfrm>
        </p:spPr>
        <p:txBody>
          <a:bodyPr>
            <a:noAutofit/>
          </a:bodyPr>
          <a:lstStyle/>
          <a:p>
            <a:pPr>
              <a:lnSpc>
                <a:spcPct val="80000"/>
              </a:lnSpc>
            </a:pPr>
            <a:r>
              <a:rPr lang="en-US" altLang="en-US" sz="2400" b="1" dirty="0" smtClean="0"/>
              <a:t>Disclosure Fraud Schemes</a:t>
            </a:r>
          </a:p>
          <a:p>
            <a:pPr>
              <a:lnSpc>
                <a:spcPct val="80000"/>
              </a:lnSpc>
            </a:pPr>
            <a:endParaRPr lang="en-US" altLang="en-US" sz="2400" b="1" dirty="0" smtClean="0"/>
          </a:p>
          <a:p>
            <a:pPr lvl="1">
              <a:lnSpc>
                <a:spcPct val="80000"/>
              </a:lnSpc>
            </a:pPr>
            <a:r>
              <a:rPr lang="en-US" altLang="en-US" sz="2000" dirty="0" smtClean="0"/>
              <a:t>Misrepresentation about the nature of the company or its products</a:t>
            </a:r>
          </a:p>
          <a:p>
            <a:pPr>
              <a:lnSpc>
                <a:spcPct val="80000"/>
              </a:lnSpc>
            </a:pPr>
            <a:endParaRPr lang="en-US" altLang="en-US" sz="2400" dirty="0" smtClean="0"/>
          </a:p>
          <a:p>
            <a:pPr lvl="1">
              <a:lnSpc>
                <a:spcPct val="80000"/>
              </a:lnSpc>
            </a:pPr>
            <a:r>
              <a:rPr lang="en-US" altLang="en-US" sz="2000" dirty="0" smtClean="0"/>
              <a:t>Misrepresentations or omissions in the MD&amp;A</a:t>
            </a:r>
          </a:p>
          <a:p>
            <a:pPr>
              <a:lnSpc>
                <a:spcPct val="80000"/>
              </a:lnSpc>
            </a:pPr>
            <a:endParaRPr lang="en-US" altLang="en-US" sz="2400" dirty="0" smtClean="0"/>
          </a:p>
          <a:p>
            <a:pPr lvl="1">
              <a:lnSpc>
                <a:spcPct val="80000"/>
              </a:lnSpc>
            </a:pPr>
            <a:r>
              <a:rPr lang="en-US" altLang="en-US" sz="2000" dirty="0" smtClean="0"/>
              <a:t>Misrepresentations or omissions in the footnotes to the financial statements</a:t>
            </a:r>
          </a:p>
        </p:txBody>
      </p:sp>
      <p:sp>
        <p:nvSpPr>
          <p:cNvPr id="6" name="Footer Placeholder 5"/>
          <p:cNvSpPr txBox="1">
            <a:spLocks/>
          </p:cNvSpPr>
          <p:nvPr/>
        </p:nvSpPr>
        <p:spPr>
          <a:xfrm>
            <a:off x="228600" y="6210300"/>
            <a:ext cx="87630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8"/>
          <p:cNvSpPr>
            <a:spLocks noGrp="1"/>
          </p:cNvSpPr>
          <p:nvPr>
            <p:ph idx="1"/>
          </p:nvPr>
        </p:nvSpPr>
        <p:spPr/>
        <p:txBody>
          <a:bodyPr/>
          <a:lstStyle/>
          <a:p>
            <a:r>
              <a:rPr lang="en-US" altLang="en-US" b="1" dirty="0" smtClean="0"/>
              <a:t>Ways to Identify Disclosure Fraud</a:t>
            </a:r>
          </a:p>
          <a:p>
            <a:endParaRPr lang="en-US" altLang="en-US" sz="1000" b="1" dirty="0" smtClean="0"/>
          </a:p>
          <a:p>
            <a:pPr>
              <a:buFont typeface="Wingdings" pitchFamily="2" charset="2"/>
              <a:buChar char="§"/>
            </a:pPr>
            <a:r>
              <a:rPr lang="en-US" altLang="en-US" sz="2400" dirty="0" smtClean="0"/>
              <a:t>Look for inconsistencies between disclosures and information in the financial statements</a:t>
            </a:r>
          </a:p>
          <a:p>
            <a:pPr>
              <a:buFont typeface="Wingdings" pitchFamily="2" charset="2"/>
              <a:buChar char="§"/>
            </a:pPr>
            <a:endParaRPr lang="en-US" altLang="en-US" sz="2400" dirty="0" smtClean="0"/>
          </a:p>
          <a:p>
            <a:pPr>
              <a:buFont typeface="Wingdings" pitchFamily="2" charset="2"/>
              <a:buChar char="§"/>
            </a:pPr>
            <a:r>
              <a:rPr lang="en-US" altLang="en-US" sz="2400" dirty="0" smtClean="0"/>
              <a:t>Inquire of management concerning related-party transactions, contingent liabilities, and contractual obligations</a:t>
            </a:r>
          </a:p>
          <a:p>
            <a:pPr>
              <a:buFont typeface="Wingdings" pitchFamily="2" charset="2"/>
              <a:buChar char="§"/>
            </a:pPr>
            <a:endParaRPr lang="en-US" altLang="en-US" sz="2400" dirty="0" smtClean="0"/>
          </a:p>
          <a:p>
            <a:pPr>
              <a:buFont typeface="Wingdings" pitchFamily="2" charset="2"/>
              <a:buChar char="§"/>
            </a:pPr>
            <a:r>
              <a:rPr lang="en-US" altLang="en-US" sz="2400" dirty="0" smtClean="0"/>
              <a:t>Review a company’s files and records with the SEC and other regulatory agencies</a:t>
            </a:r>
          </a:p>
        </p:txBody>
      </p:sp>
      <p:sp>
        <p:nvSpPr>
          <p:cNvPr id="28674"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28675" name="Rectangle 7"/>
          <p:cNvSpPr>
            <a:spLocks noGrp="1"/>
          </p:cNvSpPr>
          <p:nvPr>
            <p:ph type="title"/>
          </p:nvPr>
        </p:nvSpPr>
        <p:spPr/>
        <p:txBody>
          <a:bodyPr>
            <a:normAutofit fontScale="90000"/>
          </a:bodyPr>
          <a:lstStyle/>
          <a:p>
            <a:r>
              <a:rPr lang="en-US" altLang="en-US" dirty="0" smtClean="0"/>
              <a:t>Inadequate Disclosure Fraud</a:t>
            </a:r>
            <a:br>
              <a:rPr lang="en-US" altLang="en-US" dirty="0" smtClean="0"/>
            </a:br>
            <a:r>
              <a:rPr lang="en-US" altLang="en-US" dirty="0" smtClean="0"/>
              <a:t>(slide 2 of 2)</a:t>
            </a:r>
          </a:p>
        </p:txBody>
      </p:sp>
      <p:sp>
        <p:nvSpPr>
          <p:cNvPr id="5" name="Footer Placeholder 5"/>
          <p:cNvSpPr txBox="1">
            <a:spLocks/>
          </p:cNvSpPr>
          <p:nvPr/>
        </p:nvSpPr>
        <p:spPr>
          <a:xfrm>
            <a:off x="228600" y="6210300"/>
            <a:ext cx="86106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8"/>
          <p:cNvSpPr>
            <a:spLocks noGrp="1"/>
          </p:cNvSpPr>
          <p:nvPr>
            <p:ph idx="1"/>
          </p:nvPr>
        </p:nvSpPr>
        <p:spPr>
          <a:xfrm>
            <a:off x="457200" y="1447800"/>
            <a:ext cx="8458200" cy="4953000"/>
          </a:xfrm>
        </p:spPr>
        <p:txBody>
          <a:bodyPr>
            <a:normAutofit/>
          </a:bodyPr>
          <a:lstStyle/>
          <a:p>
            <a:pPr>
              <a:spcAft>
                <a:spcPts val="600"/>
              </a:spcAft>
            </a:pPr>
            <a:r>
              <a:rPr lang="en-US" altLang="en-US" dirty="0" smtClean="0"/>
              <a:t>Understating liabilities</a:t>
            </a:r>
          </a:p>
          <a:p>
            <a:pPr>
              <a:spcAft>
                <a:spcPts val="600"/>
              </a:spcAft>
            </a:pPr>
            <a:r>
              <a:rPr lang="en-US" altLang="en-US" dirty="0" smtClean="0"/>
              <a:t>Overstating assets</a:t>
            </a:r>
          </a:p>
          <a:p>
            <a:pPr>
              <a:spcAft>
                <a:spcPts val="600"/>
              </a:spcAft>
            </a:pPr>
            <a:r>
              <a:rPr lang="en-US" altLang="en-US" dirty="0" smtClean="0"/>
              <a:t>Inadequate disclosure</a:t>
            </a:r>
          </a:p>
          <a:p>
            <a:endParaRPr lang="en-US" altLang="en-US" dirty="0" smtClean="0"/>
          </a:p>
          <a:p>
            <a:pPr marL="0">
              <a:buFont typeface="Wingdings" pitchFamily="2" charset="2"/>
              <a:buNone/>
            </a:pPr>
            <a:r>
              <a:rPr lang="en-US" altLang="en-US" sz="2000" dirty="0" smtClean="0"/>
              <a:t>A few years ago, Waste Management, Inc., the leading provider of comprehensive waste and environmental services in North America, improperly inflated its operating income and other measures of performance by deferring current-period operating expenses into the future by netting one-time gains against current- and prior-period misstatements and current period operating expenses.   </a:t>
            </a:r>
          </a:p>
        </p:txBody>
      </p:sp>
      <p:sp>
        <p:nvSpPr>
          <p:cNvPr id="7170"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7171" name="Rectangle 7"/>
          <p:cNvSpPr>
            <a:spLocks noGrp="1"/>
          </p:cNvSpPr>
          <p:nvPr>
            <p:ph type="title"/>
          </p:nvPr>
        </p:nvSpPr>
        <p:spPr/>
        <p:txBody>
          <a:bodyPr>
            <a:normAutofit fontScale="90000"/>
          </a:bodyPr>
          <a:lstStyle/>
          <a:p>
            <a:r>
              <a:rPr lang="en-US" altLang="en-US" dirty="0" smtClean="0"/>
              <a:t>Types of Financial Statement Fraud</a:t>
            </a:r>
          </a:p>
        </p:txBody>
      </p:sp>
      <p:sp>
        <p:nvSpPr>
          <p:cNvPr id="5" name="Footer Placeholder 5"/>
          <p:cNvSpPr txBox="1">
            <a:spLocks/>
          </p:cNvSpPr>
          <p:nvPr/>
        </p:nvSpPr>
        <p:spPr>
          <a:xfrm>
            <a:off x="228600" y="6210300"/>
            <a:ext cx="86106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8195" name="Title 1"/>
          <p:cNvSpPr>
            <a:spLocks noGrp="1"/>
          </p:cNvSpPr>
          <p:nvPr>
            <p:ph type="title" idx="4294967295"/>
          </p:nvPr>
        </p:nvSpPr>
        <p:spPr>
          <a:xfrm>
            <a:off x="228600" y="76200"/>
            <a:ext cx="8686800" cy="1295400"/>
          </a:xfrm>
        </p:spPr>
        <p:txBody>
          <a:bodyPr>
            <a:normAutofit fontScale="90000"/>
          </a:bodyPr>
          <a:lstStyle/>
          <a:p>
            <a:pPr eaLnBrk="1" hangingPunct="1"/>
            <a:r>
              <a:rPr lang="en-US" altLang="en-US" dirty="0" smtClean="0"/>
              <a:t>Understatement of Liabilities Fraud (slide 1 of 12)</a:t>
            </a:r>
          </a:p>
        </p:txBody>
      </p:sp>
      <p:sp>
        <p:nvSpPr>
          <p:cNvPr id="8196" name="Content Placeholder 2"/>
          <p:cNvSpPr>
            <a:spLocks noGrp="1"/>
          </p:cNvSpPr>
          <p:nvPr>
            <p:ph idx="4294967295"/>
          </p:nvPr>
        </p:nvSpPr>
        <p:spPr>
          <a:xfrm>
            <a:off x="381000" y="1371600"/>
            <a:ext cx="8458200" cy="4953000"/>
          </a:xfrm>
        </p:spPr>
        <p:txBody>
          <a:bodyPr/>
          <a:lstStyle/>
          <a:p>
            <a:pPr>
              <a:buFont typeface="Wingdings" pitchFamily="2" charset="2"/>
              <a:buNone/>
            </a:pPr>
            <a:r>
              <a:rPr lang="en-US" altLang="en-US" b="1" dirty="0" smtClean="0"/>
              <a:t>Schemes that understate liabilities</a:t>
            </a:r>
          </a:p>
          <a:p>
            <a:pPr>
              <a:buFont typeface="Wingdings" pitchFamily="2" charset="2"/>
              <a:buNone/>
            </a:pPr>
            <a:endParaRPr lang="en-US" altLang="en-US" sz="1000" dirty="0" smtClean="0"/>
          </a:p>
          <a:p>
            <a:r>
              <a:rPr lang="en-US" altLang="en-US" sz="2400" dirty="0" smtClean="0"/>
              <a:t>Understating Accounts Payable</a:t>
            </a:r>
          </a:p>
          <a:p>
            <a:endParaRPr lang="en-US" altLang="en-US" sz="1000" dirty="0" smtClean="0"/>
          </a:p>
          <a:p>
            <a:r>
              <a:rPr lang="en-US" altLang="en-US" sz="2400" dirty="0" smtClean="0"/>
              <a:t>Understating Accrued Liabilities</a:t>
            </a:r>
          </a:p>
          <a:p>
            <a:endParaRPr lang="en-US" altLang="en-US" sz="1000" dirty="0" smtClean="0"/>
          </a:p>
          <a:p>
            <a:r>
              <a:rPr lang="en-US" altLang="en-US" sz="2400" dirty="0" smtClean="0"/>
              <a:t>Recognizing Unearned Revenue as Earned Revenue</a:t>
            </a:r>
          </a:p>
          <a:p>
            <a:endParaRPr lang="en-US" altLang="en-US" sz="1000" dirty="0" smtClean="0"/>
          </a:p>
          <a:p>
            <a:r>
              <a:rPr lang="en-US" altLang="en-US" sz="2400" dirty="0" err="1" smtClean="0"/>
              <a:t>Underrecording</a:t>
            </a:r>
            <a:r>
              <a:rPr lang="en-US" altLang="en-US" sz="2400" dirty="0" smtClean="0"/>
              <a:t> Future Obligations</a:t>
            </a:r>
          </a:p>
          <a:p>
            <a:endParaRPr lang="en-US" altLang="en-US" sz="1000" dirty="0" smtClean="0"/>
          </a:p>
          <a:p>
            <a:r>
              <a:rPr lang="en-US" altLang="en-US" sz="2400" dirty="0" smtClean="0"/>
              <a:t>Not Recording or </a:t>
            </a:r>
            <a:r>
              <a:rPr lang="en-US" altLang="en-US" sz="2400" dirty="0" err="1" smtClean="0"/>
              <a:t>Underrecording</a:t>
            </a:r>
            <a:r>
              <a:rPr lang="en-US" altLang="en-US" sz="2400" dirty="0" smtClean="0"/>
              <a:t> Various </a:t>
            </a:r>
            <a:r>
              <a:rPr lang="en-US" altLang="en-US" sz="2400" smtClean="0"/>
              <a:t>Types of </a:t>
            </a:r>
            <a:r>
              <a:rPr lang="en-US" altLang="en-US" sz="2400" dirty="0" smtClean="0"/>
              <a:t>Debt (Notes, Mortgages, etc.)</a:t>
            </a:r>
          </a:p>
          <a:p>
            <a:endParaRPr lang="en-US" altLang="en-US" sz="1000" dirty="0" smtClean="0"/>
          </a:p>
          <a:p>
            <a:r>
              <a:rPr lang="en-US" altLang="en-US" sz="2400" dirty="0" smtClean="0"/>
              <a:t>Omission of Contingent Liabilities</a:t>
            </a:r>
          </a:p>
          <a:p>
            <a:endParaRPr lang="en-US" altLang="en-US" dirty="0" smtClean="0"/>
          </a:p>
        </p:txBody>
      </p:sp>
      <p:sp>
        <p:nvSpPr>
          <p:cNvPr id="5" name="Footer Placeholder 5"/>
          <p:cNvSpPr txBox="1">
            <a:spLocks/>
          </p:cNvSpPr>
          <p:nvPr/>
        </p:nvSpPr>
        <p:spPr>
          <a:xfrm>
            <a:off x="228600" y="6210300"/>
            <a:ext cx="86868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8"/>
          <p:cNvSpPr>
            <a:spLocks noGrp="1"/>
          </p:cNvSpPr>
          <p:nvPr>
            <p:ph idx="1"/>
          </p:nvPr>
        </p:nvSpPr>
        <p:spPr/>
        <p:txBody>
          <a:bodyPr/>
          <a:lstStyle/>
          <a:p>
            <a:r>
              <a:rPr lang="en-US" altLang="en-US" dirty="0" smtClean="0"/>
              <a:t>Understating Accounts Payable</a:t>
            </a:r>
          </a:p>
          <a:p>
            <a:pPr>
              <a:buFont typeface="Wingdings" pitchFamily="2" charset="2"/>
              <a:buNone/>
            </a:pPr>
            <a:endParaRPr lang="en-US" altLang="en-US" dirty="0" smtClean="0"/>
          </a:p>
          <a:p>
            <a:r>
              <a:rPr lang="en-US" altLang="en-US" dirty="0" smtClean="0"/>
              <a:t>Accounts Payable can be understated by a combination of</a:t>
            </a:r>
          </a:p>
          <a:p>
            <a:pPr lvl="1"/>
            <a:r>
              <a:rPr lang="en-US" altLang="en-US" dirty="0" smtClean="0"/>
              <a:t>Not recording purchases or recording the purchases after the end of the year.</a:t>
            </a:r>
          </a:p>
          <a:p>
            <a:pPr lvl="1"/>
            <a:endParaRPr lang="en-US" altLang="en-US" sz="1000" dirty="0" smtClean="0"/>
          </a:p>
          <a:p>
            <a:pPr lvl="1"/>
            <a:r>
              <a:rPr lang="en-US" altLang="en-US" dirty="0" smtClean="0"/>
              <a:t>Overstating purchase returns or purchase discounts.</a:t>
            </a:r>
          </a:p>
          <a:p>
            <a:pPr lvl="1"/>
            <a:endParaRPr lang="en-US" altLang="en-US" sz="1000" dirty="0" smtClean="0"/>
          </a:p>
          <a:p>
            <a:pPr lvl="1"/>
            <a:r>
              <a:rPr lang="en-US" altLang="en-US" dirty="0" smtClean="0"/>
              <a:t>Making it appear as if liabilities have been paid off or forgiven when they have not.</a:t>
            </a:r>
          </a:p>
        </p:txBody>
      </p:sp>
      <p:sp>
        <p:nvSpPr>
          <p:cNvPr id="9219" name="Rectangle 7"/>
          <p:cNvSpPr>
            <a:spLocks noGrp="1"/>
          </p:cNvSpPr>
          <p:nvPr>
            <p:ph type="title"/>
          </p:nvPr>
        </p:nvSpPr>
        <p:spPr/>
        <p:txBody>
          <a:bodyPr>
            <a:normAutofit fontScale="90000"/>
          </a:bodyPr>
          <a:lstStyle/>
          <a:p>
            <a:r>
              <a:rPr lang="en-US" altLang="en-US" dirty="0" smtClean="0"/>
              <a:t>Understatement of Liabilities Fraud (slide 2 of 12)</a:t>
            </a:r>
          </a:p>
        </p:txBody>
      </p:sp>
      <p:sp>
        <p:nvSpPr>
          <p:cNvPr id="5" name="Footer Placeholder 5"/>
          <p:cNvSpPr txBox="1">
            <a:spLocks/>
          </p:cNvSpPr>
          <p:nvPr/>
        </p:nvSpPr>
        <p:spPr>
          <a:xfrm>
            <a:off x="228600" y="6210300"/>
            <a:ext cx="86868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10247" name="Rectangle 7"/>
          <p:cNvSpPr>
            <a:spLocks noGrp="1"/>
          </p:cNvSpPr>
          <p:nvPr>
            <p:ph type="title"/>
          </p:nvPr>
        </p:nvSpPr>
        <p:spPr/>
        <p:txBody>
          <a:bodyPr>
            <a:normAutofit fontScale="90000"/>
          </a:bodyPr>
          <a:lstStyle/>
          <a:p>
            <a:r>
              <a:rPr lang="en-US" altLang="en-US" dirty="0" smtClean="0"/>
              <a:t>Understatement of Liabilities Fraud (slide 3 of 12)</a:t>
            </a:r>
          </a:p>
        </p:txBody>
      </p:sp>
      <p:sp>
        <p:nvSpPr>
          <p:cNvPr id="10248" name="Rectangle 8"/>
          <p:cNvSpPr>
            <a:spLocks noGrp="1"/>
          </p:cNvSpPr>
          <p:nvPr>
            <p:ph type="body" sz="half" idx="4294967295"/>
          </p:nvPr>
        </p:nvSpPr>
        <p:spPr>
          <a:xfrm>
            <a:off x="381000" y="1371600"/>
            <a:ext cx="8229600" cy="4953000"/>
          </a:xfrm>
        </p:spPr>
        <p:txBody>
          <a:bodyPr>
            <a:normAutofit/>
          </a:bodyPr>
          <a:lstStyle/>
          <a:p>
            <a:r>
              <a:rPr lang="en-US" altLang="en-US" sz="2800" dirty="0" smtClean="0"/>
              <a:t>Understating Accrued Liabilities</a:t>
            </a:r>
          </a:p>
          <a:p>
            <a:endParaRPr lang="en-US" altLang="en-US" sz="2800" dirty="0" smtClean="0"/>
          </a:p>
          <a:p>
            <a:r>
              <a:rPr lang="en-US" altLang="en-US" sz="2800" dirty="0" smtClean="0"/>
              <a:t>Common accrued liabilities accounts:</a:t>
            </a:r>
          </a:p>
          <a:p>
            <a:pPr lvl="1"/>
            <a:r>
              <a:rPr lang="en-US" altLang="en-US" sz="2400" dirty="0" smtClean="0"/>
              <a:t>Salaries payable</a:t>
            </a:r>
          </a:p>
          <a:p>
            <a:pPr lvl="1"/>
            <a:r>
              <a:rPr lang="en-US" altLang="en-US" sz="2400" dirty="0" smtClean="0"/>
              <a:t>Payroll taxes payable</a:t>
            </a:r>
          </a:p>
          <a:p>
            <a:pPr lvl="1"/>
            <a:r>
              <a:rPr lang="en-US" altLang="en-US" sz="2400" dirty="0" smtClean="0"/>
              <a:t>Rent payable</a:t>
            </a:r>
          </a:p>
          <a:p>
            <a:pPr lvl="1"/>
            <a:r>
              <a:rPr lang="en-US" altLang="en-US" sz="2400" dirty="0" smtClean="0"/>
              <a:t>Utilities payable      </a:t>
            </a:r>
          </a:p>
          <a:p>
            <a:pPr lvl="1"/>
            <a:r>
              <a:rPr lang="en-US" altLang="en-US" sz="2400" dirty="0" smtClean="0"/>
              <a:t>Interest payable</a:t>
            </a:r>
          </a:p>
        </p:txBody>
      </p:sp>
      <p:sp>
        <p:nvSpPr>
          <p:cNvPr id="6" name="Footer Placeholder 5"/>
          <p:cNvSpPr txBox="1">
            <a:spLocks/>
          </p:cNvSpPr>
          <p:nvPr/>
        </p:nvSpPr>
        <p:spPr>
          <a:xfrm>
            <a:off x="228600" y="6210300"/>
            <a:ext cx="86106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8"/>
          <p:cNvSpPr>
            <a:spLocks noGrp="1"/>
          </p:cNvSpPr>
          <p:nvPr>
            <p:ph idx="1"/>
          </p:nvPr>
        </p:nvSpPr>
        <p:spPr/>
        <p:txBody>
          <a:bodyPr/>
          <a:lstStyle/>
          <a:p>
            <a:r>
              <a:rPr lang="en-US" altLang="en-US" sz="2400" dirty="0" smtClean="0"/>
              <a:t>Recognizing Unearned Revenue as Earned Revenue</a:t>
            </a:r>
          </a:p>
          <a:p>
            <a:endParaRPr lang="en-US" altLang="en-US" sz="2400" dirty="0" smtClean="0"/>
          </a:p>
          <a:p>
            <a:pPr lvl="1"/>
            <a:r>
              <a:rPr lang="en-US" altLang="en-US" sz="2000" dirty="0" smtClean="0"/>
              <a:t>Recognizing revenues instead of recording a liability has a positive effect on a company’s financial statements because it understates the company’s liabilities and overstates its revenues and net income.</a:t>
            </a:r>
          </a:p>
          <a:p>
            <a:pPr lvl="1"/>
            <a:endParaRPr lang="en-US" altLang="en-US" sz="1000" dirty="0" smtClean="0"/>
          </a:p>
          <a:p>
            <a:pPr lvl="1"/>
            <a:r>
              <a:rPr lang="en-US" altLang="en-US" sz="2000" dirty="0" smtClean="0"/>
              <a:t>By manipulating the timing of revenue recognition, a company can very easily either understate or overstate deferred revenue liabilities.</a:t>
            </a:r>
          </a:p>
          <a:p>
            <a:pPr>
              <a:buFont typeface="Wingdings" pitchFamily="2" charset="2"/>
              <a:buNone/>
            </a:pPr>
            <a:endParaRPr lang="en-US" altLang="en-US" sz="1000" dirty="0" smtClean="0"/>
          </a:p>
          <a:p>
            <a:pPr lvl="1"/>
            <a:r>
              <a:rPr lang="en-US" altLang="en-US" sz="2000" dirty="0" smtClean="0"/>
              <a:t>To understand the motivation of these types of frauds, remember that stock prices are affected by both risk and return.</a:t>
            </a:r>
          </a:p>
          <a:p>
            <a:endParaRPr lang="en-US" altLang="en-US" sz="2400" dirty="0" smtClean="0"/>
          </a:p>
          <a:p>
            <a:endParaRPr lang="en-US" altLang="en-US" sz="2400" dirty="0" smtClean="0"/>
          </a:p>
        </p:txBody>
      </p:sp>
      <p:sp>
        <p:nvSpPr>
          <p:cNvPr id="11266"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11267" name="Rectangle 7"/>
          <p:cNvSpPr>
            <a:spLocks noGrp="1"/>
          </p:cNvSpPr>
          <p:nvPr>
            <p:ph type="title"/>
          </p:nvPr>
        </p:nvSpPr>
        <p:spPr/>
        <p:txBody>
          <a:bodyPr>
            <a:normAutofit fontScale="90000"/>
          </a:bodyPr>
          <a:lstStyle/>
          <a:p>
            <a:r>
              <a:rPr lang="en-US" altLang="en-US" dirty="0" smtClean="0"/>
              <a:t>Understatement of Liabilities Fraud (slide 4 of 12)</a:t>
            </a:r>
          </a:p>
        </p:txBody>
      </p:sp>
      <p:sp>
        <p:nvSpPr>
          <p:cNvPr id="5" name="Footer Placeholder 5"/>
          <p:cNvSpPr txBox="1">
            <a:spLocks/>
          </p:cNvSpPr>
          <p:nvPr/>
        </p:nvSpPr>
        <p:spPr>
          <a:xfrm>
            <a:off x="228600" y="6210300"/>
            <a:ext cx="86868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12292" name="Content Placeholder 2"/>
          <p:cNvSpPr>
            <a:spLocks noGrp="1"/>
          </p:cNvSpPr>
          <p:nvPr>
            <p:ph idx="4294967295"/>
          </p:nvPr>
        </p:nvSpPr>
        <p:spPr>
          <a:xfrm>
            <a:off x="381000" y="1524000"/>
            <a:ext cx="8458200" cy="4953000"/>
          </a:xfrm>
        </p:spPr>
        <p:txBody>
          <a:bodyPr/>
          <a:lstStyle/>
          <a:p>
            <a:pPr>
              <a:buFont typeface="Wingdings" pitchFamily="2" charset="2"/>
              <a:buNone/>
            </a:pPr>
            <a:r>
              <a:rPr lang="en-US" altLang="en-US" b="1" dirty="0" err="1" smtClean="0"/>
              <a:t>Underrecording</a:t>
            </a:r>
            <a:r>
              <a:rPr lang="en-US" altLang="en-US" b="1" dirty="0" smtClean="0"/>
              <a:t> Future Obligations</a:t>
            </a:r>
          </a:p>
          <a:p>
            <a:pPr>
              <a:buFont typeface="Wingdings" pitchFamily="2" charset="2"/>
              <a:buNone/>
            </a:pPr>
            <a:endParaRPr lang="en-US" altLang="en-US" sz="1000" b="1" dirty="0" smtClean="0"/>
          </a:p>
          <a:p>
            <a:pPr>
              <a:buFont typeface="Wingdings" pitchFamily="2" charset="2"/>
              <a:buNone/>
            </a:pPr>
            <a:r>
              <a:rPr lang="en-US" altLang="en-US" dirty="0" smtClean="0"/>
              <a:t>Future obligations examples include</a:t>
            </a:r>
          </a:p>
          <a:p>
            <a:pPr>
              <a:buFont typeface="Wingdings" pitchFamily="2" charset="2"/>
              <a:buNone/>
            </a:pPr>
            <a:endParaRPr lang="en-US" altLang="en-US" sz="1000" dirty="0" smtClean="0"/>
          </a:p>
          <a:p>
            <a:pPr lvl="1"/>
            <a:r>
              <a:rPr lang="en-US" altLang="en-US" dirty="0" smtClean="0"/>
              <a:t>Warranty</a:t>
            </a:r>
          </a:p>
          <a:p>
            <a:endParaRPr lang="en-US" altLang="en-US" sz="1000" dirty="0" smtClean="0"/>
          </a:p>
          <a:p>
            <a:pPr lvl="1"/>
            <a:r>
              <a:rPr lang="en-US" altLang="en-US" dirty="0" smtClean="0"/>
              <a:t>Service Obligations</a:t>
            </a:r>
          </a:p>
          <a:p>
            <a:endParaRPr lang="en-US" altLang="en-US" sz="1000" dirty="0" smtClean="0"/>
          </a:p>
          <a:p>
            <a:pPr marL="0">
              <a:buFont typeface="Wingdings" pitchFamily="2" charset="2"/>
              <a:buNone/>
            </a:pPr>
            <a:r>
              <a:rPr lang="en-US" altLang="en-US" dirty="0" smtClean="0"/>
              <a:t>This type of fraud is easy to perpetrate and results in overstated net income and understated liabilities.</a:t>
            </a:r>
          </a:p>
        </p:txBody>
      </p:sp>
      <p:sp>
        <p:nvSpPr>
          <p:cNvPr id="5" name="Footer Placeholder 5"/>
          <p:cNvSpPr txBox="1">
            <a:spLocks/>
          </p:cNvSpPr>
          <p:nvPr/>
        </p:nvSpPr>
        <p:spPr>
          <a:xfrm>
            <a:off x="152400" y="6210300"/>
            <a:ext cx="87630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
        <p:nvSpPr>
          <p:cNvPr id="6" name="Rectangle 7"/>
          <p:cNvSpPr txBox="1">
            <a:spLocks/>
          </p:cNvSpPr>
          <p:nvPr/>
        </p:nvSpPr>
        <p:spPr>
          <a:xfrm>
            <a:off x="457200" y="274638"/>
            <a:ext cx="8229600" cy="1143000"/>
          </a:xfrm>
          <a:prstGeom prst="rect">
            <a:avLst/>
          </a:prstGeom>
        </p:spPr>
        <p:txBody>
          <a:bodyPr>
            <a:normAutofit fontScale="900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Understatement of Liabilities Fraud (slide 5 of 12)</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a:solidFill>
                  <a:srgbClr val="FFFFFF"/>
                </a:solidFill>
                <a:latin typeface="Calibri" pitchFamily="34" charset="0"/>
              </a:rPr>
              <a:t>© 2011 Cengage Learning. All Rights Reserved. May not be copied, scanned, or duplicated, in whole or in part, except for use as permitted in a license distributed with a certain product or service or otherwise on a password-protected website for classroom use.</a:t>
            </a:r>
          </a:p>
        </p:txBody>
      </p:sp>
      <p:sp>
        <p:nvSpPr>
          <p:cNvPr id="13316" name="Content Placeholder 2"/>
          <p:cNvSpPr>
            <a:spLocks noGrp="1"/>
          </p:cNvSpPr>
          <p:nvPr>
            <p:ph idx="4294967295"/>
          </p:nvPr>
        </p:nvSpPr>
        <p:spPr>
          <a:xfrm>
            <a:off x="457200" y="1447800"/>
            <a:ext cx="8458200" cy="4953000"/>
          </a:xfrm>
        </p:spPr>
        <p:txBody>
          <a:bodyPr/>
          <a:lstStyle/>
          <a:p>
            <a:pPr>
              <a:buFont typeface="Wingdings" pitchFamily="2" charset="2"/>
              <a:buNone/>
            </a:pPr>
            <a:r>
              <a:rPr lang="en-US" altLang="en-US" sz="2400" b="1" dirty="0" smtClean="0"/>
              <a:t>	Not Recording or </a:t>
            </a:r>
            <a:r>
              <a:rPr lang="en-US" altLang="en-US" sz="2400" b="1" dirty="0" err="1" smtClean="0"/>
              <a:t>Underrecording</a:t>
            </a:r>
            <a:r>
              <a:rPr lang="en-US" altLang="en-US" sz="2400" b="1" dirty="0" smtClean="0"/>
              <a:t> Various Types or Debt (Notes, Mortgages, etc.)</a:t>
            </a:r>
          </a:p>
          <a:p>
            <a:pPr>
              <a:buFont typeface="Wingdings" pitchFamily="2" charset="2"/>
              <a:buNone/>
            </a:pPr>
            <a:endParaRPr lang="en-US" altLang="en-US" sz="2400" b="1" dirty="0" smtClean="0"/>
          </a:p>
          <a:p>
            <a:pPr lvl="1"/>
            <a:r>
              <a:rPr lang="en-US" altLang="en-US" sz="2000" dirty="0" smtClean="0"/>
              <a:t>Either not reporting or </a:t>
            </a:r>
            <a:r>
              <a:rPr lang="en-US" altLang="en-US" sz="2000" dirty="0" err="1" smtClean="0"/>
              <a:t>underrecording</a:t>
            </a:r>
            <a:r>
              <a:rPr lang="en-US" altLang="en-US" sz="2000" dirty="0" smtClean="0"/>
              <a:t> debt to related parties</a:t>
            </a:r>
          </a:p>
          <a:p>
            <a:pPr>
              <a:buFont typeface="Wingdings" pitchFamily="2" charset="2"/>
              <a:buNone/>
            </a:pPr>
            <a:endParaRPr lang="en-US" altLang="en-US" sz="1000" b="1" dirty="0" smtClean="0"/>
          </a:p>
          <a:p>
            <a:pPr lvl="1"/>
            <a:r>
              <a:rPr lang="en-US" altLang="en-US" sz="2000" dirty="0" smtClean="0"/>
              <a:t>Borrowing but not disclosing debt incurred on existing lines of credit</a:t>
            </a:r>
          </a:p>
          <a:p>
            <a:pPr>
              <a:buFont typeface="Wingdings" pitchFamily="2" charset="2"/>
              <a:buChar char="§"/>
            </a:pPr>
            <a:endParaRPr lang="en-US" altLang="en-US" sz="1000" dirty="0" smtClean="0"/>
          </a:p>
          <a:p>
            <a:pPr lvl="1"/>
            <a:r>
              <a:rPr lang="en-US" altLang="en-US" sz="2000" dirty="0" smtClean="0"/>
              <a:t>Not recording loans incurred</a:t>
            </a:r>
          </a:p>
          <a:p>
            <a:pPr>
              <a:buFont typeface="Wingdings" pitchFamily="2" charset="2"/>
              <a:buChar char="§"/>
            </a:pPr>
            <a:endParaRPr lang="en-US" altLang="en-US" sz="1000" dirty="0" smtClean="0"/>
          </a:p>
          <a:p>
            <a:pPr lvl="1"/>
            <a:r>
              <a:rPr lang="en-US" altLang="en-US" sz="2000" dirty="0" smtClean="0"/>
              <a:t>Claiming that existing debt has been forgiven by creditors</a:t>
            </a:r>
          </a:p>
          <a:p>
            <a:pPr>
              <a:buFont typeface="Wingdings" pitchFamily="2" charset="2"/>
              <a:buChar char="§"/>
            </a:pPr>
            <a:endParaRPr lang="en-US" altLang="en-US" sz="1000" dirty="0" smtClean="0"/>
          </a:p>
          <a:p>
            <a:pPr lvl="1"/>
            <a:r>
              <a:rPr lang="en-US" altLang="en-US" sz="2000" dirty="0" smtClean="0"/>
              <a:t>Claiming that debt on the company’s books is personal debt of the owners or principals, rather than debt of the business</a:t>
            </a:r>
          </a:p>
          <a:p>
            <a:pPr>
              <a:buFont typeface="Wingdings" pitchFamily="2" charset="2"/>
              <a:buNone/>
            </a:pPr>
            <a:r>
              <a:rPr lang="en-US" altLang="en-US" sz="2400" dirty="0" smtClean="0"/>
              <a:t>	</a:t>
            </a:r>
          </a:p>
        </p:txBody>
      </p:sp>
      <p:sp>
        <p:nvSpPr>
          <p:cNvPr id="5" name="Footer Placeholder 5"/>
          <p:cNvSpPr txBox="1">
            <a:spLocks/>
          </p:cNvSpPr>
          <p:nvPr/>
        </p:nvSpPr>
        <p:spPr>
          <a:xfrm>
            <a:off x="228600" y="6210300"/>
            <a:ext cx="8686800" cy="533400"/>
          </a:xfrm>
          <a:prstGeom prst="rect">
            <a:avLst/>
          </a:prstGeom>
        </p:spPr>
        <p:txBody>
          <a:bodyPr vert="horz" anchor="b"/>
          <a:lstStyle>
            <a:defPPr>
              <a:defRPr lang="en-US"/>
            </a:defPPr>
            <a:lvl1pPr algn="r" rtl="0" eaLnBrk="1" fontAlgn="base" latinLnBrk="0" hangingPunct="1">
              <a:spcBef>
                <a:spcPct val="0"/>
              </a:spcBef>
              <a:spcAft>
                <a:spcPct val="0"/>
              </a:spcAft>
              <a:defRPr kumimoji="0" sz="10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altLang="en-US" sz="800" dirty="0" smtClean="0"/>
              <a:t>© 2016 Cengage Learning. All Rights Reserved. May not be scanned, copied or duplicated, or posted to a publicly accessible website in whole or in part.</a:t>
            </a:r>
            <a:endParaRPr lang="en-US" altLang="en-US" sz="800" dirty="0"/>
          </a:p>
        </p:txBody>
      </p:sp>
      <p:sp>
        <p:nvSpPr>
          <p:cNvPr id="6" name="Rectangle 7"/>
          <p:cNvSpPr txBox="1">
            <a:spLocks/>
          </p:cNvSpPr>
          <p:nvPr/>
        </p:nvSpPr>
        <p:spPr>
          <a:xfrm>
            <a:off x="457200" y="274638"/>
            <a:ext cx="8229600" cy="1143000"/>
          </a:xfrm>
          <a:prstGeom prst="rect">
            <a:avLst/>
          </a:prstGeom>
        </p:spPr>
        <p:txBody>
          <a:bodyPr>
            <a:normAutofit fontScale="900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Understatement of Liabilities Fraud (slide 6 of 12)</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Albrecht_4e_design_template">
  <a:themeElements>
    <a:clrScheme name="Albrecht_4e_design_template 1">
      <a:dk1>
        <a:srgbClr val="000000"/>
      </a:dk1>
      <a:lt1>
        <a:srgbClr val="000000"/>
      </a:lt1>
      <a:dk2>
        <a:srgbClr val="000000"/>
      </a:dk2>
      <a:lt2>
        <a:srgbClr val="000000"/>
      </a:lt2>
      <a:accent1>
        <a:srgbClr val="DDDDDD"/>
      </a:accent1>
      <a:accent2>
        <a:srgbClr val="B2B2B2"/>
      </a:accent2>
      <a:accent3>
        <a:srgbClr val="AAAAAA"/>
      </a:accent3>
      <a:accent4>
        <a:srgbClr val="000000"/>
      </a:accent4>
      <a:accent5>
        <a:srgbClr val="EBEBEB"/>
      </a:accent5>
      <a:accent6>
        <a:srgbClr val="A1A1A1"/>
      </a:accent6>
      <a:hlink>
        <a:srgbClr val="5F5F5F"/>
      </a:hlink>
      <a:folHlink>
        <a:srgbClr val="919191"/>
      </a:folHlink>
    </a:clrScheme>
    <a:fontScheme name="Albrecht_4e_design_template">
      <a:majorFont>
        <a:latin typeface="Courier"/>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lbrecht_4e_design_template 1">
        <a:dk1>
          <a:srgbClr val="000000"/>
        </a:dk1>
        <a:lt1>
          <a:srgbClr val="000000"/>
        </a:lt1>
        <a:dk2>
          <a:srgbClr val="000000"/>
        </a:dk2>
        <a:lt2>
          <a:srgbClr val="000000"/>
        </a:lt2>
        <a:accent1>
          <a:srgbClr val="DDDDDD"/>
        </a:accent1>
        <a:accent2>
          <a:srgbClr val="B2B2B2"/>
        </a:accent2>
        <a:accent3>
          <a:srgbClr val="AAAAAA"/>
        </a:accent3>
        <a:accent4>
          <a:srgbClr val="000000"/>
        </a:accent4>
        <a:accent5>
          <a:srgbClr val="EBEBEB"/>
        </a:accent5>
        <a:accent6>
          <a:srgbClr val="A1A1A1"/>
        </a:accent6>
        <a:hlink>
          <a:srgbClr val="5F5F5F"/>
        </a:hlink>
        <a:folHlink>
          <a:srgbClr val="9191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Courier"/>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7490</TotalTime>
  <Words>2841</Words>
  <Application>Microsoft Office PowerPoint</Application>
  <PresentationFormat>On-screen Show (4:3)</PresentationFormat>
  <Paragraphs>238</Paragraphs>
  <Slides>24</Slides>
  <Notes>0</Notes>
  <HiddenSlides>0</HiddenSlides>
  <MMClips>0</MMClips>
  <ScaleCrop>false</ScaleCrop>
  <HeadingPairs>
    <vt:vector size="4" baseType="variant">
      <vt:variant>
        <vt:lpstr>Theme</vt:lpstr>
      </vt:variant>
      <vt:variant>
        <vt:i4>3</vt:i4>
      </vt:variant>
      <vt:variant>
        <vt:lpstr>Slide Titles</vt:lpstr>
      </vt:variant>
      <vt:variant>
        <vt:i4>24</vt:i4>
      </vt:variant>
    </vt:vector>
  </HeadingPairs>
  <TitlesOfParts>
    <vt:vector size="27" baseType="lpstr">
      <vt:lpstr>Albrecht_4e_design_template</vt:lpstr>
      <vt:lpstr>Custom Design</vt:lpstr>
      <vt:lpstr>Concourse</vt:lpstr>
      <vt:lpstr>PowerPoint Presentation</vt:lpstr>
      <vt:lpstr>Learning Objectives</vt:lpstr>
      <vt:lpstr>Types of Financial Statement Fraud</vt:lpstr>
      <vt:lpstr>Understatement of Liabilities Fraud (slide 1 of 12)</vt:lpstr>
      <vt:lpstr>Understatement of Liabilities Fraud (slide 2 of 12)</vt:lpstr>
      <vt:lpstr>Understatement of Liabilities Fraud (slide 3 of 12)</vt:lpstr>
      <vt:lpstr>Understatement of Liabilities Fraud (slide 4 of 12)</vt:lpstr>
      <vt:lpstr>PowerPoint Presentation</vt:lpstr>
      <vt:lpstr>PowerPoint Presentation</vt:lpstr>
      <vt:lpstr>PowerPoint Presentation</vt:lpstr>
      <vt:lpstr>PowerPoint Presentation</vt:lpstr>
      <vt:lpstr>PowerPoint Presentation</vt:lpstr>
      <vt:lpstr>Understatement of Liabilities Fraud (slide 10 of 12)</vt:lpstr>
      <vt:lpstr>Understatement of Liabilities Fraud (slide 11 of 12)</vt:lpstr>
      <vt:lpstr>Understatement of Liabilities Fraud (slide 12 of 12)</vt:lpstr>
      <vt:lpstr>Overstatement of Asset Fraud (slide 1 of 7)</vt:lpstr>
      <vt:lpstr>Overstatement of Asset Fraud (slide 2 of 7)</vt:lpstr>
      <vt:lpstr>Overstatement of Asset Fraud (slide 3 of 7)</vt:lpstr>
      <vt:lpstr>Overstatement of Asset Fraud (slide 4 of 7)</vt:lpstr>
      <vt:lpstr>Overstatement of Asset Fraud (slide 5 of 7)</vt:lpstr>
      <vt:lpstr>Overstatement of Asset Fraud (slide 6 of 7)</vt:lpstr>
      <vt:lpstr>Overstatement of Asset Fraud (slide 7 of 7)</vt:lpstr>
      <vt:lpstr>Inadequate Disclosure Fraud (slide 1 of 2)</vt:lpstr>
      <vt:lpstr>Inadequate Disclosure Fraud (slide 2 of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 Sandman</dc:creator>
  <cp:lastModifiedBy>CL User</cp:lastModifiedBy>
  <cp:revision>258</cp:revision>
  <dcterms:created xsi:type="dcterms:W3CDTF">2007-11-18T02:48:20Z</dcterms:created>
  <dcterms:modified xsi:type="dcterms:W3CDTF">2014-12-08T16:22:23Z</dcterms:modified>
</cp:coreProperties>
</file>